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66" r:id="rId5"/>
    <p:sldId id="267" r:id="rId6"/>
    <p:sldId id="268" r:id="rId7"/>
    <p:sldId id="259" r:id="rId8"/>
    <p:sldId id="260" r:id="rId9"/>
    <p:sldId id="269" r:id="rId10"/>
    <p:sldId id="263" r:id="rId11"/>
    <p:sldId id="271" r:id="rId12"/>
    <p:sldId id="272" r:id="rId13"/>
    <p:sldId id="273" r:id="rId14"/>
    <p:sldId id="270" r:id="rId15"/>
    <p:sldId id="262" r:id="rId16"/>
    <p:sldId id="264"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8CB99E-A9FF-4EDA-B0CA-1DF37E9C8BF7}">
          <p14:sldIdLst>
            <p14:sldId id="256"/>
            <p14:sldId id="257"/>
            <p14:sldId id="258"/>
            <p14:sldId id="266"/>
            <p14:sldId id="267"/>
            <p14:sldId id="268"/>
            <p14:sldId id="259"/>
            <p14:sldId id="260"/>
            <p14:sldId id="269"/>
            <p14:sldId id="263"/>
            <p14:sldId id="271"/>
            <p14:sldId id="272"/>
            <p14:sldId id="273"/>
            <p14:sldId id="270"/>
            <p14:sldId id="262"/>
            <p14:sldId id="264"/>
            <p14:sldId id="2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5B72"/>
    <a:srgbClr val="468FB4"/>
    <a:srgbClr val="FF9966"/>
    <a:srgbClr val="FF5050"/>
    <a:srgbClr val="E9F2F7"/>
    <a:srgbClr val="1B37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268" autoAdjust="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7A5DB9-D1BA-4EE9-BAD6-85096E71DB53}" type="doc">
      <dgm:prSet loTypeId="urn:microsoft.com/office/officeart/2005/8/layout/hProcess9" loCatId="process" qsTypeId="urn:microsoft.com/office/officeart/2005/8/quickstyle/3d2" qsCatId="3D" csTypeId="urn:microsoft.com/office/officeart/2005/8/colors/colorful2" csCatId="colorful" phldr="1"/>
      <dgm:spPr/>
      <dgm:t>
        <a:bodyPr/>
        <a:lstStyle/>
        <a:p>
          <a:endParaRPr lang="en-US"/>
        </a:p>
      </dgm:t>
    </dgm:pt>
    <dgm:pt modelId="{C4B7C9C9-B3CB-4C87-AC7A-2011A1843160}">
      <dgm:prSet phldrT="[Text]"/>
      <dgm:spPr/>
      <dgm:t>
        <a:bodyPr/>
        <a:lstStyle/>
        <a:p>
          <a:r>
            <a:rPr lang="en-US" b="1" dirty="0">
              <a:solidFill>
                <a:schemeClr val="tx1"/>
              </a:solidFill>
            </a:rPr>
            <a:t>Step 1: </a:t>
          </a:r>
        </a:p>
        <a:p>
          <a:r>
            <a:rPr lang="en-US" b="1" dirty="0">
              <a:solidFill>
                <a:schemeClr val="tx1"/>
              </a:solidFill>
            </a:rPr>
            <a:t>Segmentation</a:t>
          </a:r>
        </a:p>
        <a:p>
          <a:r>
            <a:rPr lang="en-US" dirty="0">
              <a:solidFill>
                <a:schemeClr val="tx1"/>
              </a:solidFill>
            </a:rPr>
            <a:t>Break data into sentences</a:t>
          </a:r>
        </a:p>
      </dgm:t>
    </dgm:pt>
    <dgm:pt modelId="{2B24DB6E-3FD9-4F81-8D8B-8F1C9B056661}" type="parTrans" cxnId="{260733A5-E334-4771-84D9-A3CA08CB36C4}">
      <dgm:prSet/>
      <dgm:spPr/>
      <dgm:t>
        <a:bodyPr/>
        <a:lstStyle/>
        <a:p>
          <a:endParaRPr lang="en-US">
            <a:solidFill>
              <a:schemeClr val="tx1"/>
            </a:solidFill>
          </a:endParaRPr>
        </a:p>
      </dgm:t>
    </dgm:pt>
    <dgm:pt modelId="{1DA09B22-E1FF-4144-B679-79BE464A4954}" type="sibTrans" cxnId="{260733A5-E334-4771-84D9-A3CA08CB36C4}">
      <dgm:prSet/>
      <dgm:spPr/>
      <dgm:t>
        <a:bodyPr/>
        <a:lstStyle/>
        <a:p>
          <a:endParaRPr lang="en-US">
            <a:solidFill>
              <a:schemeClr val="tx1"/>
            </a:solidFill>
          </a:endParaRPr>
        </a:p>
      </dgm:t>
    </dgm:pt>
    <dgm:pt modelId="{55056B9B-7F7B-4575-AB47-9E0F173164C3}">
      <dgm:prSet phldrT="[Text]"/>
      <dgm:spPr/>
      <dgm:t>
        <a:bodyPr/>
        <a:lstStyle/>
        <a:p>
          <a:r>
            <a:rPr lang="en-US" b="1" dirty="0">
              <a:solidFill>
                <a:schemeClr val="tx1"/>
              </a:solidFill>
            </a:rPr>
            <a:t>Step 2: </a:t>
          </a:r>
        </a:p>
        <a:p>
          <a:r>
            <a:rPr lang="en-US" b="1" dirty="0">
              <a:solidFill>
                <a:schemeClr val="tx1"/>
              </a:solidFill>
            </a:rPr>
            <a:t>Tokenizing</a:t>
          </a:r>
          <a:r>
            <a:rPr lang="en-US" dirty="0">
              <a:solidFill>
                <a:schemeClr val="tx1"/>
              </a:solidFill>
            </a:rPr>
            <a:t> </a:t>
          </a:r>
        </a:p>
        <a:p>
          <a:r>
            <a:rPr lang="en-US" dirty="0">
              <a:solidFill>
                <a:schemeClr val="tx1"/>
              </a:solidFill>
            </a:rPr>
            <a:t>Break sentence into words</a:t>
          </a:r>
        </a:p>
      </dgm:t>
    </dgm:pt>
    <dgm:pt modelId="{73039C28-A6B7-46BD-83DE-2CFDA7548049}" type="parTrans" cxnId="{1CF0EEEF-B4A2-4042-A7C9-B10EA0CCD86B}">
      <dgm:prSet/>
      <dgm:spPr/>
      <dgm:t>
        <a:bodyPr/>
        <a:lstStyle/>
        <a:p>
          <a:endParaRPr lang="en-US">
            <a:solidFill>
              <a:schemeClr val="tx1"/>
            </a:solidFill>
          </a:endParaRPr>
        </a:p>
      </dgm:t>
    </dgm:pt>
    <dgm:pt modelId="{921F3CD4-A88E-4AA4-A3A3-6422B53E6AE3}" type="sibTrans" cxnId="{1CF0EEEF-B4A2-4042-A7C9-B10EA0CCD86B}">
      <dgm:prSet/>
      <dgm:spPr/>
      <dgm:t>
        <a:bodyPr/>
        <a:lstStyle/>
        <a:p>
          <a:endParaRPr lang="en-US">
            <a:solidFill>
              <a:schemeClr val="tx1"/>
            </a:solidFill>
          </a:endParaRPr>
        </a:p>
      </dgm:t>
    </dgm:pt>
    <dgm:pt modelId="{8D68F0E2-605B-4A27-9341-D547BDB1ED03}">
      <dgm:prSet phldrT="[Text]"/>
      <dgm:spPr/>
      <dgm:t>
        <a:bodyPr/>
        <a:lstStyle/>
        <a:p>
          <a:r>
            <a:rPr lang="en-US" b="1" dirty="0">
              <a:solidFill>
                <a:schemeClr val="tx1"/>
              </a:solidFill>
            </a:rPr>
            <a:t>Step 3: </a:t>
          </a:r>
        </a:p>
        <a:p>
          <a:r>
            <a:rPr lang="en-US" b="1" dirty="0">
              <a:solidFill>
                <a:schemeClr val="tx1"/>
              </a:solidFill>
            </a:rPr>
            <a:t>Stemming  </a:t>
          </a:r>
        </a:p>
        <a:p>
          <a:r>
            <a:rPr lang="en-US" dirty="0">
              <a:solidFill>
                <a:schemeClr val="tx1"/>
              </a:solidFill>
            </a:rPr>
            <a:t>Same words with different prefix or suffix</a:t>
          </a:r>
        </a:p>
      </dgm:t>
    </dgm:pt>
    <dgm:pt modelId="{E1E3AD94-4536-4621-B39D-20561637C8E8}" type="parTrans" cxnId="{EF04D779-5A0B-4033-839B-67772E770FE6}">
      <dgm:prSet/>
      <dgm:spPr/>
      <dgm:t>
        <a:bodyPr/>
        <a:lstStyle/>
        <a:p>
          <a:endParaRPr lang="en-US">
            <a:solidFill>
              <a:schemeClr val="tx1"/>
            </a:solidFill>
          </a:endParaRPr>
        </a:p>
      </dgm:t>
    </dgm:pt>
    <dgm:pt modelId="{5F8DD3E1-9460-47EF-B87E-D8236170862A}" type="sibTrans" cxnId="{EF04D779-5A0B-4033-839B-67772E770FE6}">
      <dgm:prSet/>
      <dgm:spPr/>
      <dgm:t>
        <a:bodyPr/>
        <a:lstStyle/>
        <a:p>
          <a:endParaRPr lang="en-US">
            <a:solidFill>
              <a:schemeClr val="tx1"/>
            </a:solidFill>
          </a:endParaRPr>
        </a:p>
      </dgm:t>
    </dgm:pt>
    <dgm:pt modelId="{993C8964-85F7-41AA-8BC2-92EAE78E216A}">
      <dgm:prSet/>
      <dgm:spPr/>
      <dgm:t>
        <a:bodyPr/>
        <a:lstStyle/>
        <a:p>
          <a:r>
            <a:rPr lang="en-US" b="1" dirty="0">
              <a:solidFill>
                <a:schemeClr val="tx1"/>
              </a:solidFill>
            </a:rPr>
            <a:t>Step 4: Lemmatization </a:t>
          </a:r>
          <a:r>
            <a:rPr lang="en-US" dirty="0">
              <a:solidFill>
                <a:schemeClr val="tx1"/>
              </a:solidFill>
            </a:rPr>
            <a:t> Learning that multiple words can have the same meaning (is, am, are = be)</a:t>
          </a:r>
        </a:p>
      </dgm:t>
    </dgm:pt>
    <dgm:pt modelId="{69D4A7BD-92F8-4CE9-B898-7907E866C142}" type="parTrans" cxnId="{0CE1B527-ACBF-4A36-BDC7-8665B31A5A48}">
      <dgm:prSet/>
      <dgm:spPr/>
      <dgm:t>
        <a:bodyPr/>
        <a:lstStyle/>
        <a:p>
          <a:endParaRPr lang="en-US">
            <a:solidFill>
              <a:schemeClr val="tx1"/>
            </a:solidFill>
          </a:endParaRPr>
        </a:p>
      </dgm:t>
    </dgm:pt>
    <dgm:pt modelId="{0EABA345-818A-45F9-972D-3F9AC3EFAC7E}" type="sibTrans" cxnId="{0CE1B527-ACBF-4A36-BDC7-8665B31A5A48}">
      <dgm:prSet/>
      <dgm:spPr/>
      <dgm:t>
        <a:bodyPr/>
        <a:lstStyle/>
        <a:p>
          <a:endParaRPr lang="en-US">
            <a:solidFill>
              <a:schemeClr val="tx1"/>
            </a:solidFill>
          </a:endParaRPr>
        </a:p>
      </dgm:t>
    </dgm:pt>
    <dgm:pt modelId="{25CB5BD5-65FA-4704-8D84-80724D0D8E44}">
      <dgm:prSet/>
      <dgm:spPr/>
      <dgm:t>
        <a:bodyPr/>
        <a:lstStyle/>
        <a:p>
          <a:r>
            <a:rPr lang="en-US" b="1" dirty="0">
              <a:solidFill>
                <a:schemeClr val="tx1"/>
              </a:solidFill>
            </a:rPr>
            <a:t>Step 5: </a:t>
          </a:r>
        </a:p>
        <a:p>
          <a:r>
            <a:rPr lang="en-US" b="1" dirty="0">
              <a:solidFill>
                <a:schemeClr val="tx1"/>
              </a:solidFill>
            </a:rPr>
            <a:t>Stop Words</a:t>
          </a:r>
        </a:p>
        <a:p>
          <a:r>
            <a:rPr lang="en-US" dirty="0">
              <a:solidFill>
                <a:schemeClr val="tx1"/>
              </a:solidFill>
            </a:rPr>
            <a:t>Mark down 'Verb to be., prepositions etc.'</a:t>
          </a:r>
        </a:p>
      </dgm:t>
    </dgm:pt>
    <dgm:pt modelId="{6487E2A7-8E51-460A-A7E7-AEB1BEDE1B7A}" type="parTrans" cxnId="{7186F102-18FF-408E-B783-BA2956B97D6C}">
      <dgm:prSet/>
      <dgm:spPr/>
      <dgm:t>
        <a:bodyPr/>
        <a:lstStyle/>
        <a:p>
          <a:endParaRPr lang="en-US">
            <a:solidFill>
              <a:schemeClr val="tx1"/>
            </a:solidFill>
          </a:endParaRPr>
        </a:p>
      </dgm:t>
    </dgm:pt>
    <dgm:pt modelId="{B4DBC76C-AE49-49A3-873C-3B868F172F60}" type="sibTrans" cxnId="{7186F102-18FF-408E-B783-BA2956B97D6C}">
      <dgm:prSet/>
      <dgm:spPr/>
      <dgm:t>
        <a:bodyPr/>
        <a:lstStyle/>
        <a:p>
          <a:endParaRPr lang="en-US">
            <a:solidFill>
              <a:schemeClr val="tx1"/>
            </a:solidFill>
          </a:endParaRPr>
        </a:p>
      </dgm:t>
    </dgm:pt>
    <dgm:pt modelId="{20DEF4DB-CAA2-43BF-91FA-40E966D80DF8}">
      <dgm:prSet phldrT="[Text]"/>
      <dgm:spPr/>
      <dgm:t>
        <a:bodyPr/>
        <a:lstStyle/>
        <a:p>
          <a:r>
            <a:rPr lang="en-US" b="1" dirty="0">
              <a:solidFill>
                <a:schemeClr val="tx1"/>
              </a:solidFill>
            </a:rPr>
            <a:t>Step 6: </a:t>
          </a:r>
        </a:p>
        <a:p>
          <a:r>
            <a:rPr lang="en-US" b="1" dirty="0">
              <a:solidFill>
                <a:schemeClr val="tx1"/>
              </a:solidFill>
            </a:rPr>
            <a:t>Speech Tagging </a:t>
          </a:r>
          <a:r>
            <a:rPr lang="en-US" b="0" dirty="0">
              <a:solidFill>
                <a:schemeClr val="tx1"/>
              </a:solidFill>
            </a:rPr>
            <a:t>Ad</a:t>
          </a:r>
          <a:r>
            <a:rPr lang="en-US" dirty="0">
              <a:solidFill>
                <a:schemeClr val="tx1"/>
              </a:solidFill>
            </a:rPr>
            <a:t>ding tags to words (noun, verb, preposition)</a:t>
          </a:r>
        </a:p>
      </dgm:t>
    </dgm:pt>
    <dgm:pt modelId="{0692FBDA-ABC4-444F-A52D-0C0E5292660F}" type="parTrans" cxnId="{C109ABD5-02A9-4931-A611-B6A104084F75}">
      <dgm:prSet/>
      <dgm:spPr/>
      <dgm:t>
        <a:bodyPr/>
        <a:lstStyle/>
        <a:p>
          <a:endParaRPr lang="en-US">
            <a:solidFill>
              <a:schemeClr val="tx1"/>
            </a:solidFill>
          </a:endParaRPr>
        </a:p>
      </dgm:t>
    </dgm:pt>
    <dgm:pt modelId="{BC2758D1-8CF6-46BC-AFF6-0D298886AC29}" type="sibTrans" cxnId="{C109ABD5-02A9-4931-A611-B6A104084F75}">
      <dgm:prSet/>
      <dgm:spPr/>
      <dgm:t>
        <a:bodyPr/>
        <a:lstStyle/>
        <a:p>
          <a:endParaRPr lang="en-US">
            <a:solidFill>
              <a:schemeClr val="tx1"/>
            </a:solidFill>
          </a:endParaRPr>
        </a:p>
      </dgm:t>
    </dgm:pt>
    <dgm:pt modelId="{B5C12780-00BE-4A36-BA20-C9EDAA3B57A1}">
      <dgm:prSet phldrT="[Text]"/>
      <dgm:spPr/>
      <dgm:t>
        <a:bodyPr/>
        <a:lstStyle/>
        <a:p>
          <a:r>
            <a:rPr lang="en-US" b="1" dirty="0">
              <a:solidFill>
                <a:schemeClr val="tx1"/>
              </a:solidFill>
            </a:rPr>
            <a:t>Step 7: </a:t>
          </a:r>
        </a:p>
        <a:p>
          <a:r>
            <a:rPr lang="en-US" b="1" dirty="0">
              <a:solidFill>
                <a:schemeClr val="tx1"/>
              </a:solidFill>
            </a:rPr>
            <a:t>Name Entity Tagging I</a:t>
          </a:r>
          <a:r>
            <a:rPr lang="en-US" dirty="0">
              <a:solidFill>
                <a:schemeClr val="tx1"/>
              </a:solidFill>
            </a:rPr>
            <a:t>ntroduce machine to some group of words that may occur in documents</a:t>
          </a:r>
        </a:p>
      </dgm:t>
    </dgm:pt>
    <dgm:pt modelId="{D1F06B43-21F0-4F3B-AE8E-583D30C52B4C}" type="parTrans" cxnId="{30FDE310-9054-4952-A359-9B3383EF9BD5}">
      <dgm:prSet/>
      <dgm:spPr/>
      <dgm:t>
        <a:bodyPr/>
        <a:lstStyle/>
        <a:p>
          <a:endParaRPr lang="en-US">
            <a:solidFill>
              <a:schemeClr val="tx1"/>
            </a:solidFill>
          </a:endParaRPr>
        </a:p>
      </dgm:t>
    </dgm:pt>
    <dgm:pt modelId="{241F8C12-69B4-4CD7-80B1-71A79A93865A}" type="sibTrans" cxnId="{30FDE310-9054-4952-A359-9B3383EF9BD5}">
      <dgm:prSet/>
      <dgm:spPr/>
      <dgm:t>
        <a:bodyPr/>
        <a:lstStyle/>
        <a:p>
          <a:endParaRPr lang="en-US">
            <a:solidFill>
              <a:schemeClr val="tx1"/>
            </a:solidFill>
          </a:endParaRPr>
        </a:p>
      </dgm:t>
    </dgm:pt>
    <dgm:pt modelId="{E6C08A88-9AC7-46E1-B8DA-A4220B932625}">
      <dgm:prSet/>
      <dgm:spPr/>
      <dgm:t>
        <a:bodyPr/>
        <a:lstStyle/>
        <a:p>
          <a:pPr>
            <a:buFont typeface="+mj-lt"/>
            <a:buAutoNum type="arabicPeriod"/>
          </a:pPr>
          <a:r>
            <a:rPr lang="en-US" b="1" dirty="0">
              <a:solidFill>
                <a:schemeClr val="tx1"/>
              </a:solidFill>
            </a:rPr>
            <a:t>Step 8</a:t>
          </a:r>
        </a:p>
        <a:p>
          <a:pPr>
            <a:buFont typeface="+mj-lt"/>
            <a:buAutoNum type="arabicPeriod"/>
          </a:pPr>
          <a:r>
            <a:rPr lang="en-US" b="1" dirty="0">
              <a:solidFill>
                <a:schemeClr val="tx1"/>
              </a:solidFill>
            </a:rPr>
            <a:t>Machine Learning</a:t>
          </a:r>
        </a:p>
        <a:p>
          <a:pPr>
            <a:buFont typeface="+mj-lt"/>
            <a:buAutoNum type="arabicPeriod"/>
          </a:pPr>
          <a:r>
            <a:rPr lang="en-US" dirty="0">
              <a:solidFill>
                <a:schemeClr val="tx1"/>
              </a:solidFill>
            </a:rPr>
            <a:t>learning the human sentiment and speech.</a:t>
          </a:r>
        </a:p>
      </dgm:t>
    </dgm:pt>
    <dgm:pt modelId="{8FD59711-CD39-4D94-BA7F-9A5C78F31050}" type="parTrans" cxnId="{2967C4D2-CC22-4B04-A6C1-83F61B7ECE90}">
      <dgm:prSet/>
      <dgm:spPr/>
      <dgm:t>
        <a:bodyPr/>
        <a:lstStyle/>
        <a:p>
          <a:endParaRPr lang="en-US">
            <a:solidFill>
              <a:schemeClr val="tx1"/>
            </a:solidFill>
          </a:endParaRPr>
        </a:p>
      </dgm:t>
    </dgm:pt>
    <dgm:pt modelId="{F70F3032-D412-4665-AC88-1DFF73C4C609}" type="sibTrans" cxnId="{2967C4D2-CC22-4B04-A6C1-83F61B7ECE90}">
      <dgm:prSet/>
      <dgm:spPr/>
      <dgm:t>
        <a:bodyPr/>
        <a:lstStyle/>
        <a:p>
          <a:endParaRPr lang="en-US">
            <a:solidFill>
              <a:schemeClr val="tx1"/>
            </a:solidFill>
          </a:endParaRPr>
        </a:p>
      </dgm:t>
    </dgm:pt>
    <dgm:pt modelId="{3D3BB28D-EF0E-472D-BCD0-2856C79D8918}" type="pres">
      <dgm:prSet presAssocID="{1C7A5DB9-D1BA-4EE9-BAD6-85096E71DB53}" presName="CompostProcess" presStyleCnt="0">
        <dgm:presLayoutVars>
          <dgm:dir/>
          <dgm:resizeHandles val="exact"/>
        </dgm:presLayoutVars>
      </dgm:prSet>
      <dgm:spPr/>
    </dgm:pt>
    <dgm:pt modelId="{809B0D40-593B-4591-B475-E8C2C95E2DC5}" type="pres">
      <dgm:prSet presAssocID="{1C7A5DB9-D1BA-4EE9-BAD6-85096E71DB53}" presName="arrow" presStyleLbl="bgShp" presStyleIdx="0" presStyleCnt="1" custScaleX="110358"/>
      <dgm:spPr/>
    </dgm:pt>
    <dgm:pt modelId="{04F3C2A9-A9BF-4845-95EE-0B46B8A45DCA}" type="pres">
      <dgm:prSet presAssocID="{1C7A5DB9-D1BA-4EE9-BAD6-85096E71DB53}" presName="linearProcess" presStyleCnt="0"/>
      <dgm:spPr/>
    </dgm:pt>
    <dgm:pt modelId="{4B7588EF-8DBF-4B03-A533-0D15ABFCA43D}" type="pres">
      <dgm:prSet presAssocID="{C4B7C9C9-B3CB-4C87-AC7A-2011A1843160}" presName="textNode" presStyleLbl="node1" presStyleIdx="0" presStyleCnt="8">
        <dgm:presLayoutVars>
          <dgm:bulletEnabled val="1"/>
        </dgm:presLayoutVars>
      </dgm:prSet>
      <dgm:spPr/>
    </dgm:pt>
    <dgm:pt modelId="{243D1622-703F-4D07-B698-F41E44C8D4AF}" type="pres">
      <dgm:prSet presAssocID="{1DA09B22-E1FF-4144-B679-79BE464A4954}" presName="sibTrans" presStyleCnt="0"/>
      <dgm:spPr/>
    </dgm:pt>
    <dgm:pt modelId="{4F8EC8D3-CA50-487B-B4AE-D375383DAADE}" type="pres">
      <dgm:prSet presAssocID="{55056B9B-7F7B-4575-AB47-9E0F173164C3}" presName="textNode" presStyleLbl="node1" presStyleIdx="1" presStyleCnt="8">
        <dgm:presLayoutVars>
          <dgm:bulletEnabled val="1"/>
        </dgm:presLayoutVars>
      </dgm:prSet>
      <dgm:spPr/>
    </dgm:pt>
    <dgm:pt modelId="{7C9C360F-30CA-4843-AEBF-F034EA4375EE}" type="pres">
      <dgm:prSet presAssocID="{921F3CD4-A88E-4AA4-A3A3-6422B53E6AE3}" presName="sibTrans" presStyleCnt="0"/>
      <dgm:spPr/>
    </dgm:pt>
    <dgm:pt modelId="{9A83E831-62C0-473D-8054-554706A3E1BB}" type="pres">
      <dgm:prSet presAssocID="{8D68F0E2-605B-4A27-9341-D547BDB1ED03}" presName="textNode" presStyleLbl="node1" presStyleIdx="2" presStyleCnt="8">
        <dgm:presLayoutVars>
          <dgm:bulletEnabled val="1"/>
        </dgm:presLayoutVars>
      </dgm:prSet>
      <dgm:spPr/>
    </dgm:pt>
    <dgm:pt modelId="{8D31AE9A-A324-40AA-BF86-F56B6DE55B14}" type="pres">
      <dgm:prSet presAssocID="{5F8DD3E1-9460-47EF-B87E-D8236170862A}" presName="sibTrans" presStyleCnt="0"/>
      <dgm:spPr/>
    </dgm:pt>
    <dgm:pt modelId="{D5B2E697-87BC-43F8-9ADC-A7C89DD61C70}" type="pres">
      <dgm:prSet presAssocID="{993C8964-85F7-41AA-8BC2-92EAE78E216A}" presName="textNode" presStyleLbl="node1" presStyleIdx="3" presStyleCnt="8">
        <dgm:presLayoutVars>
          <dgm:bulletEnabled val="1"/>
        </dgm:presLayoutVars>
      </dgm:prSet>
      <dgm:spPr/>
    </dgm:pt>
    <dgm:pt modelId="{CCCB2F39-0F4B-4C45-B1A9-9AF99FB03625}" type="pres">
      <dgm:prSet presAssocID="{0EABA345-818A-45F9-972D-3F9AC3EFAC7E}" presName="sibTrans" presStyleCnt="0"/>
      <dgm:spPr/>
    </dgm:pt>
    <dgm:pt modelId="{D3395087-5BD7-44AD-8D57-26FD6FA59186}" type="pres">
      <dgm:prSet presAssocID="{25CB5BD5-65FA-4704-8D84-80724D0D8E44}" presName="textNode" presStyleLbl="node1" presStyleIdx="4" presStyleCnt="8">
        <dgm:presLayoutVars>
          <dgm:bulletEnabled val="1"/>
        </dgm:presLayoutVars>
      </dgm:prSet>
      <dgm:spPr/>
    </dgm:pt>
    <dgm:pt modelId="{6B54F265-54CA-4381-B0D9-7CDD172B110E}" type="pres">
      <dgm:prSet presAssocID="{B4DBC76C-AE49-49A3-873C-3B868F172F60}" presName="sibTrans" presStyleCnt="0"/>
      <dgm:spPr/>
    </dgm:pt>
    <dgm:pt modelId="{C53DD981-4A4C-4453-A5B7-08EC425441D4}" type="pres">
      <dgm:prSet presAssocID="{20DEF4DB-CAA2-43BF-91FA-40E966D80DF8}" presName="textNode" presStyleLbl="node1" presStyleIdx="5" presStyleCnt="8">
        <dgm:presLayoutVars>
          <dgm:bulletEnabled val="1"/>
        </dgm:presLayoutVars>
      </dgm:prSet>
      <dgm:spPr/>
    </dgm:pt>
    <dgm:pt modelId="{9B4C9EF9-6472-4C9A-BDB9-F044BF2F0BE2}" type="pres">
      <dgm:prSet presAssocID="{BC2758D1-8CF6-46BC-AFF6-0D298886AC29}" presName="sibTrans" presStyleCnt="0"/>
      <dgm:spPr/>
    </dgm:pt>
    <dgm:pt modelId="{31980199-9A91-4CF0-9331-F455A58556CD}" type="pres">
      <dgm:prSet presAssocID="{B5C12780-00BE-4A36-BA20-C9EDAA3B57A1}" presName="textNode" presStyleLbl="node1" presStyleIdx="6" presStyleCnt="8">
        <dgm:presLayoutVars>
          <dgm:bulletEnabled val="1"/>
        </dgm:presLayoutVars>
      </dgm:prSet>
      <dgm:spPr/>
    </dgm:pt>
    <dgm:pt modelId="{5E4FBC61-8544-45DF-8AC9-95E5E975CAA3}" type="pres">
      <dgm:prSet presAssocID="{241F8C12-69B4-4CD7-80B1-71A79A93865A}" presName="sibTrans" presStyleCnt="0"/>
      <dgm:spPr/>
    </dgm:pt>
    <dgm:pt modelId="{4ACD25EE-FCD8-450F-B157-D3EA79DFC81A}" type="pres">
      <dgm:prSet presAssocID="{E6C08A88-9AC7-46E1-B8DA-A4220B932625}" presName="textNode" presStyleLbl="node1" presStyleIdx="7" presStyleCnt="8">
        <dgm:presLayoutVars>
          <dgm:bulletEnabled val="1"/>
        </dgm:presLayoutVars>
      </dgm:prSet>
      <dgm:spPr/>
    </dgm:pt>
  </dgm:ptLst>
  <dgm:cxnLst>
    <dgm:cxn modelId="{7186F102-18FF-408E-B783-BA2956B97D6C}" srcId="{1C7A5DB9-D1BA-4EE9-BAD6-85096E71DB53}" destId="{25CB5BD5-65FA-4704-8D84-80724D0D8E44}" srcOrd="4" destOrd="0" parTransId="{6487E2A7-8E51-460A-A7E7-AEB1BEDE1B7A}" sibTransId="{B4DBC76C-AE49-49A3-873C-3B868F172F60}"/>
    <dgm:cxn modelId="{B36C600D-93E7-4761-81C1-8AF3F86B0D40}" type="presOf" srcId="{1C7A5DB9-D1BA-4EE9-BAD6-85096E71DB53}" destId="{3D3BB28D-EF0E-472D-BCD0-2856C79D8918}" srcOrd="0" destOrd="0" presId="urn:microsoft.com/office/officeart/2005/8/layout/hProcess9"/>
    <dgm:cxn modelId="{6F5CD80F-EB17-443F-8BA1-C58F9B8AF862}" type="presOf" srcId="{E6C08A88-9AC7-46E1-B8DA-A4220B932625}" destId="{4ACD25EE-FCD8-450F-B157-D3EA79DFC81A}" srcOrd="0" destOrd="0" presId="urn:microsoft.com/office/officeart/2005/8/layout/hProcess9"/>
    <dgm:cxn modelId="{30FDE310-9054-4952-A359-9B3383EF9BD5}" srcId="{1C7A5DB9-D1BA-4EE9-BAD6-85096E71DB53}" destId="{B5C12780-00BE-4A36-BA20-C9EDAA3B57A1}" srcOrd="6" destOrd="0" parTransId="{D1F06B43-21F0-4F3B-AE8E-583D30C52B4C}" sibTransId="{241F8C12-69B4-4CD7-80B1-71A79A93865A}"/>
    <dgm:cxn modelId="{0CE1B527-ACBF-4A36-BDC7-8665B31A5A48}" srcId="{1C7A5DB9-D1BA-4EE9-BAD6-85096E71DB53}" destId="{993C8964-85F7-41AA-8BC2-92EAE78E216A}" srcOrd="3" destOrd="0" parTransId="{69D4A7BD-92F8-4CE9-B898-7907E866C142}" sibTransId="{0EABA345-818A-45F9-972D-3F9AC3EFAC7E}"/>
    <dgm:cxn modelId="{82689328-CDFD-416A-A1EE-9D2ED926E8B9}" type="presOf" srcId="{55056B9B-7F7B-4575-AB47-9E0F173164C3}" destId="{4F8EC8D3-CA50-487B-B4AE-D375383DAADE}" srcOrd="0" destOrd="0" presId="urn:microsoft.com/office/officeart/2005/8/layout/hProcess9"/>
    <dgm:cxn modelId="{8017CF39-1184-40F1-BBFD-88B6FBFF6675}" type="presOf" srcId="{C4B7C9C9-B3CB-4C87-AC7A-2011A1843160}" destId="{4B7588EF-8DBF-4B03-A533-0D15ABFCA43D}" srcOrd="0" destOrd="0" presId="urn:microsoft.com/office/officeart/2005/8/layout/hProcess9"/>
    <dgm:cxn modelId="{1603DE49-2D55-4109-B6DD-A6D3878F505E}" type="presOf" srcId="{B5C12780-00BE-4A36-BA20-C9EDAA3B57A1}" destId="{31980199-9A91-4CF0-9331-F455A58556CD}" srcOrd="0" destOrd="0" presId="urn:microsoft.com/office/officeart/2005/8/layout/hProcess9"/>
    <dgm:cxn modelId="{9576E26E-9C7F-4FD9-B586-DC2244D34B2F}" type="presOf" srcId="{993C8964-85F7-41AA-8BC2-92EAE78E216A}" destId="{D5B2E697-87BC-43F8-9ADC-A7C89DD61C70}" srcOrd="0" destOrd="0" presId="urn:microsoft.com/office/officeart/2005/8/layout/hProcess9"/>
    <dgm:cxn modelId="{68039E74-0909-4F6E-9A5F-7E006F58CF2E}" type="presOf" srcId="{8D68F0E2-605B-4A27-9341-D547BDB1ED03}" destId="{9A83E831-62C0-473D-8054-554706A3E1BB}" srcOrd="0" destOrd="0" presId="urn:microsoft.com/office/officeart/2005/8/layout/hProcess9"/>
    <dgm:cxn modelId="{EF04D779-5A0B-4033-839B-67772E770FE6}" srcId="{1C7A5DB9-D1BA-4EE9-BAD6-85096E71DB53}" destId="{8D68F0E2-605B-4A27-9341-D547BDB1ED03}" srcOrd="2" destOrd="0" parTransId="{E1E3AD94-4536-4621-B39D-20561637C8E8}" sibTransId="{5F8DD3E1-9460-47EF-B87E-D8236170862A}"/>
    <dgm:cxn modelId="{260733A5-E334-4771-84D9-A3CA08CB36C4}" srcId="{1C7A5DB9-D1BA-4EE9-BAD6-85096E71DB53}" destId="{C4B7C9C9-B3CB-4C87-AC7A-2011A1843160}" srcOrd="0" destOrd="0" parTransId="{2B24DB6E-3FD9-4F81-8D8B-8F1C9B056661}" sibTransId="{1DA09B22-E1FF-4144-B679-79BE464A4954}"/>
    <dgm:cxn modelId="{E0C281C6-D5C3-4D96-A01A-897BE241F5F0}" type="presOf" srcId="{20DEF4DB-CAA2-43BF-91FA-40E966D80DF8}" destId="{C53DD981-4A4C-4453-A5B7-08EC425441D4}" srcOrd="0" destOrd="0" presId="urn:microsoft.com/office/officeart/2005/8/layout/hProcess9"/>
    <dgm:cxn modelId="{2967C4D2-CC22-4B04-A6C1-83F61B7ECE90}" srcId="{1C7A5DB9-D1BA-4EE9-BAD6-85096E71DB53}" destId="{E6C08A88-9AC7-46E1-B8DA-A4220B932625}" srcOrd="7" destOrd="0" parTransId="{8FD59711-CD39-4D94-BA7F-9A5C78F31050}" sibTransId="{F70F3032-D412-4665-AC88-1DFF73C4C609}"/>
    <dgm:cxn modelId="{C109ABD5-02A9-4931-A611-B6A104084F75}" srcId="{1C7A5DB9-D1BA-4EE9-BAD6-85096E71DB53}" destId="{20DEF4DB-CAA2-43BF-91FA-40E966D80DF8}" srcOrd="5" destOrd="0" parTransId="{0692FBDA-ABC4-444F-A52D-0C0E5292660F}" sibTransId="{BC2758D1-8CF6-46BC-AFF6-0D298886AC29}"/>
    <dgm:cxn modelId="{695B96E0-68A8-4AC9-9F6D-CE4B6BE8E1D0}" type="presOf" srcId="{25CB5BD5-65FA-4704-8D84-80724D0D8E44}" destId="{D3395087-5BD7-44AD-8D57-26FD6FA59186}" srcOrd="0" destOrd="0" presId="urn:microsoft.com/office/officeart/2005/8/layout/hProcess9"/>
    <dgm:cxn modelId="{1CF0EEEF-B4A2-4042-A7C9-B10EA0CCD86B}" srcId="{1C7A5DB9-D1BA-4EE9-BAD6-85096E71DB53}" destId="{55056B9B-7F7B-4575-AB47-9E0F173164C3}" srcOrd="1" destOrd="0" parTransId="{73039C28-A6B7-46BD-83DE-2CFDA7548049}" sibTransId="{921F3CD4-A88E-4AA4-A3A3-6422B53E6AE3}"/>
    <dgm:cxn modelId="{20A5BE9B-5E72-4283-B698-1ED04EC32500}" type="presParOf" srcId="{3D3BB28D-EF0E-472D-BCD0-2856C79D8918}" destId="{809B0D40-593B-4591-B475-E8C2C95E2DC5}" srcOrd="0" destOrd="0" presId="urn:microsoft.com/office/officeart/2005/8/layout/hProcess9"/>
    <dgm:cxn modelId="{5102A484-9086-416A-A8DB-7B431E300CD4}" type="presParOf" srcId="{3D3BB28D-EF0E-472D-BCD0-2856C79D8918}" destId="{04F3C2A9-A9BF-4845-95EE-0B46B8A45DCA}" srcOrd="1" destOrd="0" presId="urn:microsoft.com/office/officeart/2005/8/layout/hProcess9"/>
    <dgm:cxn modelId="{949DB222-9DA8-457B-8EBC-A2473F3076AD}" type="presParOf" srcId="{04F3C2A9-A9BF-4845-95EE-0B46B8A45DCA}" destId="{4B7588EF-8DBF-4B03-A533-0D15ABFCA43D}" srcOrd="0" destOrd="0" presId="urn:microsoft.com/office/officeart/2005/8/layout/hProcess9"/>
    <dgm:cxn modelId="{D196172F-FF96-47E2-8B2B-4CBA4FDF72EF}" type="presParOf" srcId="{04F3C2A9-A9BF-4845-95EE-0B46B8A45DCA}" destId="{243D1622-703F-4D07-B698-F41E44C8D4AF}" srcOrd="1" destOrd="0" presId="urn:microsoft.com/office/officeart/2005/8/layout/hProcess9"/>
    <dgm:cxn modelId="{E8BC3E60-3B0A-4D1F-95B1-DB6BE9331EA1}" type="presParOf" srcId="{04F3C2A9-A9BF-4845-95EE-0B46B8A45DCA}" destId="{4F8EC8D3-CA50-487B-B4AE-D375383DAADE}" srcOrd="2" destOrd="0" presId="urn:microsoft.com/office/officeart/2005/8/layout/hProcess9"/>
    <dgm:cxn modelId="{32EBB359-6D88-41FE-BF5F-08F7F3B5FCE2}" type="presParOf" srcId="{04F3C2A9-A9BF-4845-95EE-0B46B8A45DCA}" destId="{7C9C360F-30CA-4843-AEBF-F034EA4375EE}" srcOrd="3" destOrd="0" presId="urn:microsoft.com/office/officeart/2005/8/layout/hProcess9"/>
    <dgm:cxn modelId="{B0A6BD09-FF58-41EB-8D00-2B37F25326D3}" type="presParOf" srcId="{04F3C2A9-A9BF-4845-95EE-0B46B8A45DCA}" destId="{9A83E831-62C0-473D-8054-554706A3E1BB}" srcOrd="4" destOrd="0" presId="urn:microsoft.com/office/officeart/2005/8/layout/hProcess9"/>
    <dgm:cxn modelId="{81B6753B-A4AA-4577-B839-7DDA57F0FD2D}" type="presParOf" srcId="{04F3C2A9-A9BF-4845-95EE-0B46B8A45DCA}" destId="{8D31AE9A-A324-40AA-BF86-F56B6DE55B14}" srcOrd="5" destOrd="0" presId="urn:microsoft.com/office/officeart/2005/8/layout/hProcess9"/>
    <dgm:cxn modelId="{167636AA-8160-4FD0-BB3F-EB85B8E21992}" type="presParOf" srcId="{04F3C2A9-A9BF-4845-95EE-0B46B8A45DCA}" destId="{D5B2E697-87BC-43F8-9ADC-A7C89DD61C70}" srcOrd="6" destOrd="0" presId="urn:microsoft.com/office/officeart/2005/8/layout/hProcess9"/>
    <dgm:cxn modelId="{553D62A9-E435-4D5B-9DD7-93C50C3D35A5}" type="presParOf" srcId="{04F3C2A9-A9BF-4845-95EE-0B46B8A45DCA}" destId="{CCCB2F39-0F4B-4C45-B1A9-9AF99FB03625}" srcOrd="7" destOrd="0" presId="urn:microsoft.com/office/officeart/2005/8/layout/hProcess9"/>
    <dgm:cxn modelId="{5D6AD416-EC2A-48D3-94B9-408EE4A7DEDF}" type="presParOf" srcId="{04F3C2A9-A9BF-4845-95EE-0B46B8A45DCA}" destId="{D3395087-5BD7-44AD-8D57-26FD6FA59186}" srcOrd="8" destOrd="0" presId="urn:microsoft.com/office/officeart/2005/8/layout/hProcess9"/>
    <dgm:cxn modelId="{F3EC4F30-D0FB-4E75-B1DB-BE9FC4B057F7}" type="presParOf" srcId="{04F3C2A9-A9BF-4845-95EE-0B46B8A45DCA}" destId="{6B54F265-54CA-4381-B0D9-7CDD172B110E}" srcOrd="9" destOrd="0" presId="urn:microsoft.com/office/officeart/2005/8/layout/hProcess9"/>
    <dgm:cxn modelId="{3ED6E57F-EF96-48B2-88B5-9273C397C960}" type="presParOf" srcId="{04F3C2A9-A9BF-4845-95EE-0B46B8A45DCA}" destId="{C53DD981-4A4C-4453-A5B7-08EC425441D4}" srcOrd="10" destOrd="0" presId="urn:microsoft.com/office/officeart/2005/8/layout/hProcess9"/>
    <dgm:cxn modelId="{52BC14BC-4EE5-4941-957B-31EAC3A9AD38}" type="presParOf" srcId="{04F3C2A9-A9BF-4845-95EE-0B46B8A45DCA}" destId="{9B4C9EF9-6472-4C9A-BDB9-F044BF2F0BE2}" srcOrd="11" destOrd="0" presId="urn:microsoft.com/office/officeart/2005/8/layout/hProcess9"/>
    <dgm:cxn modelId="{1C23D5AF-DFF7-4706-8DCC-0796A0C49930}" type="presParOf" srcId="{04F3C2A9-A9BF-4845-95EE-0B46B8A45DCA}" destId="{31980199-9A91-4CF0-9331-F455A58556CD}" srcOrd="12" destOrd="0" presId="urn:microsoft.com/office/officeart/2005/8/layout/hProcess9"/>
    <dgm:cxn modelId="{325FBA71-787E-40B0-8EFA-9C72E98CAAB4}" type="presParOf" srcId="{04F3C2A9-A9BF-4845-95EE-0B46B8A45DCA}" destId="{5E4FBC61-8544-45DF-8AC9-95E5E975CAA3}" srcOrd="13" destOrd="0" presId="urn:microsoft.com/office/officeart/2005/8/layout/hProcess9"/>
    <dgm:cxn modelId="{A2DED7C5-92C1-4656-AA84-52E77B9E985C}" type="presParOf" srcId="{04F3C2A9-A9BF-4845-95EE-0B46B8A45DCA}" destId="{4ACD25EE-FCD8-450F-B157-D3EA79DFC81A}"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74FA16D-D0D9-4DC8-B94E-EF611E82BA61}" type="doc">
      <dgm:prSet loTypeId="urn:microsoft.com/office/officeart/2005/8/layout/vList2" loCatId="list" qsTypeId="urn:microsoft.com/office/officeart/2005/8/quickstyle/3d2" qsCatId="3D" csTypeId="urn:microsoft.com/office/officeart/2005/8/colors/colorful2" csCatId="colorful" phldr="1"/>
      <dgm:spPr/>
      <dgm:t>
        <a:bodyPr/>
        <a:lstStyle/>
        <a:p>
          <a:endParaRPr lang="en-US"/>
        </a:p>
      </dgm:t>
    </dgm:pt>
    <dgm:pt modelId="{CEFC34A6-0B4E-48D8-BFAC-82D1B2E51BE3}">
      <dgm:prSet phldrT="[Text]" custT="1"/>
      <dgm:spPr>
        <a:solidFill>
          <a:srgbClr val="468FB4"/>
        </a:solidFill>
      </dgm:spPr>
      <dgm:t>
        <a:bodyPr/>
        <a:lstStyle/>
        <a:p>
          <a:pPr algn="ctr"/>
          <a:r>
            <a:rPr lang="en-US" sz="1800" b="1" i="0" dirty="0"/>
            <a:t>Hidden Markov Models (HMMs) </a:t>
          </a:r>
        </a:p>
        <a:p>
          <a:pPr algn="l"/>
          <a:r>
            <a:rPr lang="en-US" sz="1400" b="0" i="0" dirty="0"/>
            <a:t>are a statistical model used in speech recognition to model the temporal structure of speech. They work by dividing the speech signal into small frames and modeling the probability distribution of each frame given the underlying phoneme or word. HMMs are often used in combination with neural networks in a hybrid system to improve the accuracy of speech recognition.</a:t>
          </a:r>
          <a:endParaRPr lang="en-US" sz="1400" dirty="0"/>
        </a:p>
      </dgm:t>
    </dgm:pt>
    <dgm:pt modelId="{37529734-E2DD-47EE-A0DC-C274A3B71C77}" type="parTrans" cxnId="{F404C11E-5205-45A5-8A67-C2499EE2805C}">
      <dgm:prSet/>
      <dgm:spPr/>
      <dgm:t>
        <a:bodyPr/>
        <a:lstStyle/>
        <a:p>
          <a:endParaRPr lang="en-US"/>
        </a:p>
      </dgm:t>
    </dgm:pt>
    <dgm:pt modelId="{395523A3-A724-4AA2-A3CE-6857C2FD2EA0}" type="sibTrans" cxnId="{F404C11E-5205-45A5-8A67-C2499EE2805C}">
      <dgm:prSet/>
      <dgm:spPr/>
      <dgm:t>
        <a:bodyPr/>
        <a:lstStyle/>
        <a:p>
          <a:endParaRPr lang="en-US"/>
        </a:p>
      </dgm:t>
    </dgm:pt>
    <dgm:pt modelId="{51F87D1C-778F-4095-9EAB-43C13B1945EF}">
      <dgm:prSet phldrT="[Text]" custT="1"/>
      <dgm:spPr>
        <a:solidFill>
          <a:srgbClr val="2C5B72"/>
        </a:solidFill>
      </dgm:spPr>
      <dgm:t>
        <a:bodyPr/>
        <a:lstStyle/>
        <a:p>
          <a:pPr algn="ctr"/>
          <a:r>
            <a:rPr lang="en-US" sz="1800" b="1" i="0" dirty="0"/>
            <a:t>Neural networks </a:t>
          </a:r>
        </a:p>
        <a:p>
          <a:pPr algn="ctr"/>
          <a:r>
            <a:rPr lang="en-US" sz="1500" b="0" i="0" dirty="0"/>
            <a:t>can be used for speech recognition to map acoustic features of speech to corresponding phonemes or words, improving the accuracy of speech recognition systems. They are trained on large datasets of labeled speech samples and can be part of a hybrid system that combines multiple techniques for improved performance.</a:t>
          </a:r>
          <a:endParaRPr lang="en-US" sz="1500" dirty="0"/>
        </a:p>
      </dgm:t>
    </dgm:pt>
    <dgm:pt modelId="{465AE51B-1413-418D-8F80-034B4530B451}" type="sibTrans" cxnId="{0D125219-D5A6-4A0D-97FE-0C7D025156F1}">
      <dgm:prSet/>
      <dgm:spPr/>
      <dgm:t>
        <a:bodyPr/>
        <a:lstStyle/>
        <a:p>
          <a:endParaRPr lang="en-US"/>
        </a:p>
      </dgm:t>
    </dgm:pt>
    <dgm:pt modelId="{38A34214-7994-4C84-885E-1EA9EDD1FEC2}" type="parTrans" cxnId="{0D125219-D5A6-4A0D-97FE-0C7D025156F1}">
      <dgm:prSet/>
      <dgm:spPr/>
      <dgm:t>
        <a:bodyPr/>
        <a:lstStyle/>
        <a:p>
          <a:endParaRPr lang="en-US"/>
        </a:p>
      </dgm:t>
    </dgm:pt>
    <dgm:pt modelId="{2CEA83F1-E28D-4537-9F83-3DA8091452F0}" type="pres">
      <dgm:prSet presAssocID="{374FA16D-D0D9-4DC8-B94E-EF611E82BA61}" presName="linear" presStyleCnt="0">
        <dgm:presLayoutVars>
          <dgm:animLvl val="lvl"/>
          <dgm:resizeHandles val="exact"/>
        </dgm:presLayoutVars>
      </dgm:prSet>
      <dgm:spPr/>
    </dgm:pt>
    <dgm:pt modelId="{81B62156-AEE3-4091-AE1E-F0B25A00CE7A}" type="pres">
      <dgm:prSet presAssocID="{51F87D1C-778F-4095-9EAB-43C13B1945EF}" presName="parentText" presStyleLbl="node1" presStyleIdx="0" presStyleCnt="2" custLinFactY="-17642" custLinFactNeighborY="-100000">
        <dgm:presLayoutVars>
          <dgm:chMax val="0"/>
          <dgm:bulletEnabled val="1"/>
        </dgm:presLayoutVars>
      </dgm:prSet>
      <dgm:spPr/>
    </dgm:pt>
    <dgm:pt modelId="{71371CF4-B14D-469F-AD62-07E38F607DFE}" type="pres">
      <dgm:prSet presAssocID="{465AE51B-1413-418D-8F80-034B4530B451}" presName="spacer" presStyleCnt="0"/>
      <dgm:spPr/>
    </dgm:pt>
    <dgm:pt modelId="{271159A0-A53B-43BF-981D-B21F91909716}" type="pres">
      <dgm:prSet presAssocID="{CEFC34A6-0B4E-48D8-BFAC-82D1B2E51BE3}" presName="parentText" presStyleLbl="node1" presStyleIdx="1" presStyleCnt="2" custLinFactY="81214" custLinFactNeighborY="100000">
        <dgm:presLayoutVars>
          <dgm:chMax val="0"/>
          <dgm:bulletEnabled val="1"/>
        </dgm:presLayoutVars>
      </dgm:prSet>
      <dgm:spPr/>
    </dgm:pt>
  </dgm:ptLst>
  <dgm:cxnLst>
    <dgm:cxn modelId="{0D125219-D5A6-4A0D-97FE-0C7D025156F1}" srcId="{374FA16D-D0D9-4DC8-B94E-EF611E82BA61}" destId="{51F87D1C-778F-4095-9EAB-43C13B1945EF}" srcOrd="0" destOrd="0" parTransId="{38A34214-7994-4C84-885E-1EA9EDD1FEC2}" sibTransId="{465AE51B-1413-418D-8F80-034B4530B451}"/>
    <dgm:cxn modelId="{F404C11E-5205-45A5-8A67-C2499EE2805C}" srcId="{374FA16D-D0D9-4DC8-B94E-EF611E82BA61}" destId="{CEFC34A6-0B4E-48D8-BFAC-82D1B2E51BE3}" srcOrd="1" destOrd="0" parTransId="{37529734-E2DD-47EE-A0DC-C274A3B71C77}" sibTransId="{395523A3-A724-4AA2-A3CE-6857C2FD2EA0}"/>
    <dgm:cxn modelId="{8521AA70-3672-48A1-AB95-EB53829BAC91}" type="presOf" srcId="{CEFC34A6-0B4E-48D8-BFAC-82D1B2E51BE3}" destId="{271159A0-A53B-43BF-981D-B21F91909716}" srcOrd="0" destOrd="0" presId="urn:microsoft.com/office/officeart/2005/8/layout/vList2"/>
    <dgm:cxn modelId="{1A20668E-6980-4567-BD9C-DF1819AF3F66}" type="presOf" srcId="{51F87D1C-778F-4095-9EAB-43C13B1945EF}" destId="{81B62156-AEE3-4091-AE1E-F0B25A00CE7A}" srcOrd="0" destOrd="0" presId="urn:microsoft.com/office/officeart/2005/8/layout/vList2"/>
    <dgm:cxn modelId="{550C9DDF-2152-40D8-9CB8-961D36495D2E}" type="presOf" srcId="{374FA16D-D0D9-4DC8-B94E-EF611E82BA61}" destId="{2CEA83F1-E28D-4537-9F83-3DA8091452F0}" srcOrd="0" destOrd="0" presId="urn:microsoft.com/office/officeart/2005/8/layout/vList2"/>
    <dgm:cxn modelId="{6B7D355B-B3F6-41A0-AC64-025E06A1FAD6}" type="presParOf" srcId="{2CEA83F1-E28D-4537-9F83-3DA8091452F0}" destId="{81B62156-AEE3-4091-AE1E-F0B25A00CE7A}" srcOrd="0" destOrd="0" presId="urn:microsoft.com/office/officeart/2005/8/layout/vList2"/>
    <dgm:cxn modelId="{7F9D02F7-8F48-4BAD-AA39-87FFFBDAB660}" type="presParOf" srcId="{2CEA83F1-E28D-4537-9F83-3DA8091452F0}" destId="{71371CF4-B14D-469F-AD62-07E38F607DFE}" srcOrd="1" destOrd="0" presId="urn:microsoft.com/office/officeart/2005/8/layout/vList2"/>
    <dgm:cxn modelId="{522763CE-D998-4836-A05E-8807CFB2423A}" type="presParOf" srcId="{2CEA83F1-E28D-4537-9F83-3DA8091452F0}" destId="{271159A0-A53B-43BF-981D-B21F9190971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85D7F-E974-47C7-8197-CDB17769386B}" type="doc">
      <dgm:prSet loTypeId="urn:microsoft.com/office/officeart/2005/8/layout/arrow6" loCatId="relationship" qsTypeId="urn:microsoft.com/office/officeart/2005/8/quickstyle/simple5" qsCatId="simple" csTypeId="urn:microsoft.com/office/officeart/2005/8/colors/colorful2" csCatId="colorful" phldr="1"/>
      <dgm:spPr/>
      <dgm:t>
        <a:bodyPr/>
        <a:lstStyle/>
        <a:p>
          <a:endParaRPr lang="en-US"/>
        </a:p>
      </dgm:t>
    </dgm:pt>
    <dgm:pt modelId="{FF56CE3D-DD1A-463F-AFC9-EC0FE7E8AC02}">
      <dgm:prSet phldrT="[Text]"/>
      <dgm:spPr/>
      <dgm:t>
        <a:bodyPr/>
        <a:lstStyle/>
        <a:p>
          <a:r>
            <a:rPr lang="en-US" dirty="0"/>
            <a:t>Our own</a:t>
          </a:r>
        </a:p>
      </dgm:t>
    </dgm:pt>
    <dgm:pt modelId="{62850124-2151-4565-A96A-23AA351AE11F}" type="sibTrans" cxnId="{5898CD9E-ABB4-41E5-9E43-10CE2C34BB9C}">
      <dgm:prSet/>
      <dgm:spPr/>
      <dgm:t>
        <a:bodyPr/>
        <a:lstStyle/>
        <a:p>
          <a:endParaRPr lang="en-US"/>
        </a:p>
      </dgm:t>
    </dgm:pt>
    <dgm:pt modelId="{E87E5490-9B02-4A88-BAFD-25D45A3EEFF6}" type="parTrans" cxnId="{5898CD9E-ABB4-41E5-9E43-10CE2C34BB9C}">
      <dgm:prSet/>
      <dgm:spPr/>
      <dgm:t>
        <a:bodyPr/>
        <a:lstStyle/>
        <a:p>
          <a:endParaRPr lang="en-US"/>
        </a:p>
      </dgm:t>
    </dgm:pt>
    <dgm:pt modelId="{1AFF67E3-F663-4333-9A7B-CA0ECF483702}">
      <dgm:prSet phldrT="[Text]"/>
      <dgm:spPr/>
      <dgm:t>
        <a:bodyPr/>
        <a:lstStyle/>
        <a:p>
          <a:r>
            <a:rPr lang="en-US" dirty="0"/>
            <a:t>Potential</a:t>
          </a:r>
          <a:r>
            <a:rPr lang="en-US" baseline="0" dirty="0"/>
            <a:t> Vendors</a:t>
          </a:r>
          <a:endParaRPr lang="en-US" dirty="0"/>
        </a:p>
      </dgm:t>
    </dgm:pt>
    <dgm:pt modelId="{11A6FEF8-C0AC-4267-AABE-3BD3F34F8A47}" type="sibTrans" cxnId="{E655C965-0454-4496-BED4-B29B1A9C5E13}">
      <dgm:prSet/>
      <dgm:spPr/>
      <dgm:t>
        <a:bodyPr/>
        <a:lstStyle/>
        <a:p>
          <a:endParaRPr lang="en-US"/>
        </a:p>
      </dgm:t>
    </dgm:pt>
    <dgm:pt modelId="{84247567-C5FB-4299-9D28-BFA2FFBED85B}" type="parTrans" cxnId="{E655C965-0454-4496-BED4-B29B1A9C5E13}">
      <dgm:prSet/>
      <dgm:spPr/>
      <dgm:t>
        <a:bodyPr/>
        <a:lstStyle/>
        <a:p>
          <a:endParaRPr lang="en-US"/>
        </a:p>
      </dgm:t>
    </dgm:pt>
    <dgm:pt modelId="{181FC902-0594-40AA-B161-3D6EC71D9AF0}" type="pres">
      <dgm:prSet presAssocID="{C8185D7F-E974-47C7-8197-CDB17769386B}" presName="compositeShape" presStyleCnt="0">
        <dgm:presLayoutVars>
          <dgm:chMax val="2"/>
          <dgm:dir/>
          <dgm:resizeHandles val="exact"/>
        </dgm:presLayoutVars>
      </dgm:prSet>
      <dgm:spPr/>
    </dgm:pt>
    <dgm:pt modelId="{E6B93C71-2B67-4F04-80CE-99133C814B2E}" type="pres">
      <dgm:prSet presAssocID="{C8185D7F-E974-47C7-8197-CDB17769386B}" presName="ribbon" presStyleLbl="node1" presStyleIdx="0" presStyleCnt="1" custLinFactNeighborY="620"/>
      <dgm:spPr>
        <a:solidFill>
          <a:srgbClr val="2C5B72"/>
        </a:solidFill>
      </dgm:spPr>
    </dgm:pt>
    <dgm:pt modelId="{D1649FC8-DB4B-4D14-BCAF-1E49E41FA073}" type="pres">
      <dgm:prSet presAssocID="{C8185D7F-E974-47C7-8197-CDB17769386B}" presName="leftArrowText" presStyleLbl="node1" presStyleIdx="0" presStyleCnt="1">
        <dgm:presLayoutVars>
          <dgm:chMax val="0"/>
          <dgm:bulletEnabled val="1"/>
        </dgm:presLayoutVars>
      </dgm:prSet>
      <dgm:spPr/>
    </dgm:pt>
    <dgm:pt modelId="{2AE059F5-6624-416A-AE51-4C7B5645AA4E}" type="pres">
      <dgm:prSet presAssocID="{C8185D7F-E974-47C7-8197-CDB17769386B}" presName="rightArrowText" presStyleLbl="node1" presStyleIdx="0" presStyleCnt="1">
        <dgm:presLayoutVars>
          <dgm:chMax val="0"/>
          <dgm:bulletEnabled val="1"/>
        </dgm:presLayoutVars>
      </dgm:prSet>
      <dgm:spPr/>
    </dgm:pt>
  </dgm:ptLst>
  <dgm:cxnLst>
    <dgm:cxn modelId="{E655C965-0454-4496-BED4-B29B1A9C5E13}" srcId="{C8185D7F-E974-47C7-8197-CDB17769386B}" destId="{1AFF67E3-F663-4333-9A7B-CA0ECF483702}" srcOrd="0" destOrd="0" parTransId="{84247567-C5FB-4299-9D28-BFA2FFBED85B}" sibTransId="{11A6FEF8-C0AC-4267-AABE-3BD3F34F8A47}"/>
    <dgm:cxn modelId="{57583E9C-2DA8-41AE-ADAC-F8FBC62A78A0}" type="presOf" srcId="{C8185D7F-E974-47C7-8197-CDB17769386B}" destId="{181FC902-0594-40AA-B161-3D6EC71D9AF0}" srcOrd="0" destOrd="0" presId="urn:microsoft.com/office/officeart/2005/8/layout/arrow6"/>
    <dgm:cxn modelId="{5898CD9E-ABB4-41E5-9E43-10CE2C34BB9C}" srcId="{C8185D7F-E974-47C7-8197-CDB17769386B}" destId="{FF56CE3D-DD1A-463F-AFC9-EC0FE7E8AC02}" srcOrd="1" destOrd="0" parTransId="{E87E5490-9B02-4A88-BAFD-25D45A3EEFF6}" sibTransId="{62850124-2151-4565-A96A-23AA351AE11F}"/>
    <dgm:cxn modelId="{4C43CEE0-EE8C-4761-8B67-4A84B492E2C9}" type="presOf" srcId="{FF56CE3D-DD1A-463F-AFC9-EC0FE7E8AC02}" destId="{2AE059F5-6624-416A-AE51-4C7B5645AA4E}" srcOrd="0" destOrd="0" presId="urn:microsoft.com/office/officeart/2005/8/layout/arrow6"/>
    <dgm:cxn modelId="{2B954BE4-7C33-4426-AB94-C8412393CB10}" type="presOf" srcId="{1AFF67E3-F663-4333-9A7B-CA0ECF483702}" destId="{D1649FC8-DB4B-4D14-BCAF-1E49E41FA073}" srcOrd="0" destOrd="0" presId="urn:microsoft.com/office/officeart/2005/8/layout/arrow6"/>
    <dgm:cxn modelId="{2A9D7F57-AC87-4EEA-9724-056175154769}" type="presParOf" srcId="{181FC902-0594-40AA-B161-3D6EC71D9AF0}" destId="{E6B93C71-2B67-4F04-80CE-99133C814B2E}" srcOrd="0" destOrd="0" presId="urn:microsoft.com/office/officeart/2005/8/layout/arrow6"/>
    <dgm:cxn modelId="{9C76B584-F467-40CC-9964-6FD759D6716A}" type="presParOf" srcId="{181FC902-0594-40AA-B161-3D6EC71D9AF0}" destId="{D1649FC8-DB4B-4D14-BCAF-1E49E41FA073}" srcOrd="1" destOrd="0" presId="urn:microsoft.com/office/officeart/2005/8/layout/arrow6"/>
    <dgm:cxn modelId="{9CD13DBE-B7EB-4363-8BD1-80B562AFC77D}" type="presParOf" srcId="{181FC902-0594-40AA-B161-3D6EC71D9AF0}" destId="{2AE059F5-6624-416A-AE51-4C7B5645AA4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B0D40-593B-4591-B475-E8C2C95E2DC5}">
      <dsp:nvSpPr>
        <dsp:cNvPr id="0" name=""/>
        <dsp:cNvSpPr/>
      </dsp:nvSpPr>
      <dsp:spPr>
        <a:xfrm>
          <a:off x="363911" y="0"/>
          <a:ext cx="11019418" cy="5046630"/>
        </a:xfrm>
        <a:prstGeom prst="rightArrow">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B7588EF-8DBF-4B03-A533-0D15ABFCA43D}">
      <dsp:nvSpPr>
        <dsp:cNvPr id="0" name=""/>
        <dsp:cNvSpPr/>
      </dsp:nvSpPr>
      <dsp:spPr>
        <a:xfrm>
          <a:off x="5592" y="1513989"/>
          <a:ext cx="1391220" cy="20186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Step 1: </a:t>
          </a:r>
        </a:p>
        <a:p>
          <a:pPr marL="0" lvl="0" indent="0" algn="ctr" defTabSz="577850">
            <a:lnSpc>
              <a:spcPct val="90000"/>
            </a:lnSpc>
            <a:spcBef>
              <a:spcPct val="0"/>
            </a:spcBef>
            <a:spcAft>
              <a:spcPct val="35000"/>
            </a:spcAft>
            <a:buNone/>
          </a:pPr>
          <a:r>
            <a:rPr lang="en-US" sz="1300" b="1" kern="1200" dirty="0">
              <a:solidFill>
                <a:schemeClr val="tx1"/>
              </a:solidFill>
            </a:rPr>
            <a:t>Segmentation</a:t>
          </a:r>
        </a:p>
        <a:p>
          <a:pPr marL="0" lvl="0" indent="0" algn="ctr" defTabSz="577850">
            <a:lnSpc>
              <a:spcPct val="90000"/>
            </a:lnSpc>
            <a:spcBef>
              <a:spcPct val="0"/>
            </a:spcBef>
            <a:spcAft>
              <a:spcPct val="35000"/>
            </a:spcAft>
            <a:buNone/>
          </a:pPr>
          <a:r>
            <a:rPr lang="en-US" sz="1300" kern="1200" dirty="0">
              <a:solidFill>
                <a:schemeClr val="tx1"/>
              </a:solidFill>
            </a:rPr>
            <a:t>Break data into sentences</a:t>
          </a:r>
        </a:p>
      </dsp:txBody>
      <dsp:txXfrm>
        <a:off x="73506" y="1581903"/>
        <a:ext cx="1255392" cy="1882824"/>
      </dsp:txXfrm>
    </dsp:sp>
    <dsp:sp modelId="{4F8EC8D3-CA50-487B-B4AE-D375383DAADE}">
      <dsp:nvSpPr>
        <dsp:cNvPr id="0" name=""/>
        <dsp:cNvSpPr/>
      </dsp:nvSpPr>
      <dsp:spPr>
        <a:xfrm>
          <a:off x="1483426" y="1513989"/>
          <a:ext cx="1391220" cy="2018652"/>
        </a:xfrm>
        <a:prstGeom prst="roundRect">
          <a:avLst/>
        </a:prstGeom>
        <a:gradFill rotWithShape="0">
          <a:gsLst>
            <a:gs pos="0">
              <a:schemeClr val="accent2">
                <a:hueOff val="-207909"/>
                <a:satOff val="-11990"/>
                <a:lumOff val="1233"/>
                <a:alphaOff val="0"/>
                <a:satMod val="103000"/>
                <a:lumMod val="102000"/>
                <a:tint val="94000"/>
              </a:schemeClr>
            </a:gs>
            <a:gs pos="50000">
              <a:schemeClr val="accent2">
                <a:hueOff val="-207909"/>
                <a:satOff val="-11990"/>
                <a:lumOff val="1233"/>
                <a:alphaOff val="0"/>
                <a:satMod val="110000"/>
                <a:lumMod val="100000"/>
                <a:shade val="100000"/>
              </a:schemeClr>
            </a:gs>
            <a:gs pos="100000">
              <a:schemeClr val="accent2">
                <a:hueOff val="-207909"/>
                <a:satOff val="-11990"/>
                <a:lumOff val="123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Step 2: </a:t>
          </a:r>
        </a:p>
        <a:p>
          <a:pPr marL="0" lvl="0" indent="0" algn="ctr" defTabSz="577850">
            <a:lnSpc>
              <a:spcPct val="90000"/>
            </a:lnSpc>
            <a:spcBef>
              <a:spcPct val="0"/>
            </a:spcBef>
            <a:spcAft>
              <a:spcPct val="35000"/>
            </a:spcAft>
            <a:buNone/>
          </a:pPr>
          <a:r>
            <a:rPr lang="en-US" sz="1300" b="1" kern="1200" dirty="0">
              <a:solidFill>
                <a:schemeClr val="tx1"/>
              </a:solidFill>
            </a:rPr>
            <a:t>Tokenizing</a:t>
          </a:r>
          <a:r>
            <a:rPr lang="en-US" sz="1300" kern="1200" dirty="0">
              <a:solidFill>
                <a:schemeClr val="tx1"/>
              </a:solidFill>
            </a:rPr>
            <a:t> </a:t>
          </a:r>
        </a:p>
        <a:p>
          <a:pPr marL="0" lvl="0" indent="0" algn="ctr" defTabSz="577850">
            <a:lnSpc>
              <a:spcPct val="90000"/>
            </a:lnSpc>
            <a:spcBef>
              <a:spcPct val="0"/>
            </a:spcBef>
            <a:spcAft>
              <a:spcPct val="35000"/>
            </a:spcAft>
            <a:buNone/>
          </a:pPr>
          <a:r>
            <a:rPr lang="en-US" sz="1300" kern="1200" dirty="0">
              <a:solidFill>
                <a:schemeClr val="tx1"/>
              </a:solidFill>
            </a:rPr>
            <a:t>Break sentence into words</a:t>
          </a:r>
        </a:p>
      </dsp:txBody>
      <dsp:txXfrm>
        <a:off x="1551340" y="1581903"/>
        <a:ext cx="1255392" cy="1882824"/>
      </dsp:txXfrm>
    </dsp:sp>
    <dsp:sp modelId="{9A83E831-62C0-473D-8054-554706A3E1BB}">
      <dsp:nvSpPr>
        <dsp:cNvPr id="0" name=""/>
        <dsp:cNvSpPr/>
      </dsp:nvSpPr>
      <dsp:spPr>
        <a:xfrm>
          <a:off x="2961260" y="1513989"/>
          <a:ext cx="1391220" cy="2018652"/>
        </a:xfrm>
        <a:prstGeom prst="roundRect">
          <a:avLst/>
        </a:prstGeom>
        <a:gradFill rotWithShape="0">
          <a:gsLst>
            <a:gs pos="0">
              <a:schemeClr val="accent2">
                <a:hueOff val="-415818"/>
                <a:satOff val="-23979"/>
                <a:lumOff val="2465"/>
                <a:alphaOff val="0"/>
                <a:satMod val="103000"/>
                <a:lumMod val="102000"/>
                <a:tint val="94000"/>
              </a:schemeClr>
            </a:gs>
            <a:gs pos="50000">
              <a:schemeClr val="accent2">
                <a:hueOff val="-415818"/>
                <a:satOff val="-23979"/>
                <a:lumOff val="2465"/>
                <a:alphaOff val="0"/>
                <a:satMod val="110000"/>
                <a:lumMod val="100000"/>
                <a:shade val="100000"/>
              </a:schemeClr>
            </a:gs>
            <a:gs pos="100000">
              <a:schemeClr val="accent2">
                <a:hueOff val="-415818"/>
                <a:satOff val="-23979"/>
                <a:lumOff val="24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Step 3: </a:t>
          </a:r>
        </a:p>
        <a:p>
          <a:pPr marL="0" lvl="0" indent="0" algn="ctr" defTabSz="577850">
            <a:lnSpc>
              <a:spcPct val="90000"/>
            </a:lnSpc>
            <a:spcBef>
              <a:spcPct val="0"/>
            </a:spcBef>
            <a:spcAft>
              <a:spcPct val="35000"/>
            </a:spcAft>
            <a:buNone/>
          </a:pPr>
          <a:r>
            <a:rPr lang="en-US" sz="1300" b="1" kern="1200" dirty="0">
              <a:solidFill>
                <a:schemeClr val="tx1"/>
              </a:solidFill>
            </a:rPr>
            <a:t>Stemming  </a:t>
          </a:r>
        </a:p>
        <a:p>
          <a:pPr marL="0" lvl="0" indent="0" algn="ctr" defTabSz="577850">
            <a:lnSpc>
              <a:spcPct val="90000"/>
            </a:lnSpc>
            <a:spcBef>
              <a:spcPct val="0"/>
            </a:spcBef>
            <a:spcAft>
              <a:spcPct val="35000"/>
            </a:spcAft>
            <a:buNone/>
          </a:pPr>
          <a:r>
            <a:rPr lang="en-US" sz="1300" kern="1200" dirty="0">
              <a:solidFill>
                <a:schemeClr val="tx1"/>
              </a:solidFill>
            </a:rPr>
            <a:t>Same words with different prefix or suffix</a:t>
          </a:r>
        </a:p>
      </dsp:txBody>
      <dsp:txXfrm>
        <a:off x="3029174" y="1581903"/>
        <a:ext cx="1255392" cy="1882824"/>
      </dsp:txXfrm>
    </dsp:sp>
    <dsp:sp modelId="{D5B2E697-87BC-43F8-9ADC-A7C89DD61C70}">
      <dsp:nvSpPr>
        <dsp:cNvPr id="0" name=""/>
        <dsp:cNvSpPr/>
      </dsp:nvSpPr>
      <dsp:spPr>
        <a:xfrm>
          <a:off x="4439093" y="1513989"/>
          <a:ext cx="1391220" cy="2018652"/>
        </a:xfrm>
        <a:prstGeom prst="roundRect">
          <a:avLst/>
        </a:prstGeom>
        <a:gradFill rotWithShape="0">
          <a:gsLst>
            <a:gs pos="0">
              <a:schemeClr val="accent2">
                <a:hueOff val="-623727"/>
                <a:satOff val="-35969"/>
                <a:lumOff val="3698"/>
                <a:alphaOff val="0"/>
                <a:satMod val="103000"/>
                <a:lumMod val="102000"/>
                <a:tint val="94000"/>
              </a:schemeClr>
            </a:gs>
            <a:gs pos="50000">
              <a:schemeClr val="accent2">
                <a:hueOff val="-623727"/>
                <a:satOff val="-35969"/>
                <a:lumOff val="3698"/>
                <a:alphaOff val="0"/>
                <a:satMod val="110000"/>
                <a:lumMod val="100000"/>
                <a:shade val="100000"/>
              </a:schemeClr>
            </a:gs>
            <a:gs pos="100000">
              <a:schemeClr val="accent2">
                <a:hueOff val="-623727"/>
                <a:satOff val="-35969"/>
                <a:lumOff val="369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Step 4: Lemmatization </a:t>
          </a:r>
          <a:r>
            <a:rPr lang="en-US" sz="1300" kern="1200" dirty="0">
              <a:solidFill>
                <a:schemeClr val="tx1"/>
              </a:solidFill>
            </a:rPr>
            <a:t> Learning that multiple words can have the same meaning (is, am, are = be)</a:t>
          </a:r>
        </a:p>
      </dsp:txBody>
      <dsp:txXfrm>
        <a:off x="4507007" y="1581903"/>
        <a:ext cx="1255392" cy="1882824"/>
      </dsp:txXfrm>
    </dsp:sp>
    <dsp:sp modelId="{D3395087-5BD7-44AD-8D57-26FD6FA59186}">
      <dsp:nvSpPr>
        <dsp:cNvPr id="0" name=""/>
        <dsp:cNvSpPr/>
      </dsp:nvSpPr>
      <dsp:spPr>
        <a:xfrm>
          <a:off x="5916927" y="1513989"/>
          <a:ext cx="1391220" cy="2018652"/>
        </a:xfrm>
        <a:prstGeom prst="roundRect">
          <a:avLst/>
        </a:prstGeom>
        <a:gradFill rotWithShape="0">
          <a:gsLst>
            <a:gs pos="0">
              <a:schemeClr val="accent2">
                <a:hueOff val="-831636"/>
                <a:satOff val="-47959"/>
                <a:lumOff val="4930"/>
                <a:alphaOff val="0"/>
                <a:satMod val="103000"/>
                <a:lumMod val="102000"/>
                <a:tint val="94000"/>
              </a:schemeClr>
            </a:gs>
            <a:gs pos="50000">
              <a:schemeClr val="accent2">
                <a:hueOff val="-831636"/>
                <a:satOff val="-47959"/>
                <a:lumOff val="4930"/>
                <a:alphaOff val="0"/>
                <a:satMod val="110000"/>
                <a:lumMod val="100000"/>
                <a:shade val="100000"/>
              </a:schemeClr>
            </a:gs>
            <a:gs pos="100000">
              <a:schemeClr val="accent2">
                <a:hueOff val="-831636"/>
                <a:satOff val="-47959"/>
                <a:lumOff val="493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Step 5: </a:t>
          </a:r>
        </a:p>
        <a:p>
          <a:pPr marL="0" lvl="0" indent="0" algn="ctr" defTabSz="577850">
            <a:lnSpc>
              <a:spcPct val="90000"/>
            </a:lnSpc>
            <a:spcBef>
              <a:spcPct val="0"/>
            </a:spcBef>
            <a:spcAft>
              <a:spcPct val="35000"/>
            </a:spcAft>
            <a:buNone/>
          </a:pPr>
          <a:r>
            <a:rPr lang="en-US" sz="1300" b="1" kern="1200" dirty="0">
              <a:solidFill>
                <a:schemeClr val="tx1"/>
              </a:solidFill>
            </a:rPr>
            <a:t>Stop Words</a:t>
          </a:r>
        </a:p>
        <a:p>
          <a:pPr marL="0" lvl="0" indent="0" algn="ctr" defTabSz="577850">
            <a:lnSpc>
              <a:spcPct val="90000"/>
            </a:lnSpc>
            <a:spcBef>
              <a:spcPct val="0"/>
            </a:spcBef>
            <a:spcAft>
              <a:spcPct val="35000"/>
            </a:spcAft>
            <a:buNone/>
          </a:pPr>
          <a:r>
            <a:rPr lang="en-US" sz="1300" kern="1200" dirty="0">
              <a:solidFill>
                <a:schemeClr val="tx1"/>
              </a:solidFill>
            </a:rPr>
            <a:t>Mark down 'Verb to be., prepositions etc.'</a:t>
          </a:r>
        </a:p>
      </dsp:txBody>
      <dsp:txXfrm>
        <a:off x="5984841" y="1581903"/>
        <a:ext cx="1255392" cy="1882824"/>
      </dsp:txXfrm>
    </dsp:sp>
    <dsp:sp modelId="{C53DD981-4A4C-4453-A5B7-08EC425441D4}">
      <dsp:nvSpPr>
        <dsp:cNvPr id="0" name=""/>
        <dsp:cNvSpPr/>
      </dsp:nvSpPr>
      <dsp:spPr>
        <a:xfrm>
          <a:off x="7394761" y="1513989"/>
          <a:ext cx="1391220" cy="2018652"/>
        </a:xfrm>
        <a:prstGeom prst="roundRect">
          <a:avLst/>
        </a:prstGeom>
        <a:gradFill rotWithShape="0">
          <a:gsLst>
            <a:gs pos="0">
              <a:schemeClr val="accent2">
                <a:hueOff val="-1039545"/>
                <a:satOff val="-59949"/>
                <a:lumOff val="6163"/>
                <a:alphaOff val="0"/>
                <a:satMod val="103000"/>
                <a:lumMod val="102000"/>
                <a:tint val="94000"/>
              </a:schemeClr>
            </a:gs>
            <a:gs pos="50000">
              <a:schemeClr val="accent2">
                <a:hueOff val="-1039545"/>
                <a:satOff val="-59949"/>
                <a:lumOff val="6163"/>
                <a:alphaOff val="0"/>
                <a:satMod val="110000"/>
                <a:lumMod val="100000"/>
                <a:shade val="100000"/>
              </a:schemeClr>
            </a:gs>
            <a:gs pos="100000">
              <a:schemeClr val="accent2">
                <a:hueOff val="-1039545"/>
                <a:satOff val="-59949"/>
                <a:lumOff val="616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Step 6: </a:t>
          </a:r>
        </a:p>
        <a:p>
          <a:pPr marL="0" lvl="0" indent="0" algn="ctr" defTabSz="577850">
            <a:lnSpc>
              <a:spcPct val="90000"/>
            </a:lnSpc>
            <a:spcBef>
              <a:spcPct val="0"/>
            </a:spcBef>
            <a:spcAft>
              <a:spcPct val="35000"/>
            </a:spcAft>
            <a:buNone/>
          </a:pPr>
          <a:r>
            <a:rPr lang="en-US" sz="1300" b="1" kern="1200" dirty="0">
              <a:solidFill>
                <a:schemeClr val="tx1"/>
              </a:solidFill>
            </a:rPr>
            <a:t>Speech Tagging </a:t>
          </a:r>
          <a:r>
            <a:rPr lang="en-US" sz="1300" b="0" kern="1200" dirty="0">
              <a:solidFill>
                <a:schemeClr val="tx1"/>
              </a:solidFill>
            </a:rPr>
            <a:t>Ad</a:t>
          </a:r>
          <a:r>
            <a:rPr lang="en-US" sz="1300" kern="1200" dirty="0">
              <a:solidFill>
                <a:schemeClr val="tx1"/>
              </a:solidFill>
            </a:rPr>
            <a:t>ding tags to words (noun, verb, preposition)</a:t>
          </a:r>
        </a:p>
      </dsp:txBody>
      <dsp:txXfrm>
        <a:off x="7462675" y="1581903"/>
        <a:ext cx="1255392" cy="1882824"/>
      </dsp:txXfrm>
    </dsp:sp>
    <dsp:sp modelId="{31980199-9A91-4CF0-9331-F455A58556CD}">
      <dsp:nvSpPr>
        <dsp:cNvPr id="0" name=""/>
        <dsp:cNvSpPr/>
      </dsp:nvSpPr>
      <dsp:spPr>
        <a:xfrm>
          <a:off x="8872594" y="1513989"/>
          <a:ext cx="1391220" cy="2018652"/>
        </a:xfrm>
        <a:prstGeom prst="roundRect">
          <a:avLst/>
        </a:prstGeom>
        <a:gradFill rotWithShape="0">
          <a:gsLst>
            <a:gs pos="0">
              <a:schemeClr val="accent2">
                <a:hueOff val="-1247454"/>
                <a:satOff val="-71938"/>
                <a:lumOff val="7395"/>
                <a:alphaOff val="0"/>
                <a:satMod val="103000"/>
                <a:lumMod val="102000"/>
                <a:tint val="94000"/>
              </a:schemeClr>
            </a:gs>
            <a:gs pos="50000">
              <a:schemeClr val="accent2">
                <a:hueOff val="-1247454"/>
                <a:satOff val="-71938"/>
                <a:lumOff val="7395"/>
                <a:alphaOff val="0"/>
                <a:satMod val="110000"/>
                <a:lumMod val="100000"/>
                <a:shade val="100000"/>
              </a:schemeClr>
            </a:gs>
            <a:gs pos="100000">
              <a:schemeClr val="accent2">
                <a:hueOff val="-1247454"/>
                <a:satOff val="-71938"/>
                <a:lumOff val="739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Step 7: </a:t>
          </a:r>
        </a:p>
        <a:p>
          <a:pPr marL="0" lvl="0" indent="0" algn="ctr" defTabSz="577850">
            <a:lnSpc>
              <a:spcPct val="90000"/>
            </a:lnSpc>
            <a:spcBef>
              <a:spcPct val="0"/>
            </a:spcBef>
            <a:spcAft>
              <a:spcPct val="35000"/>
            </a:spcAft>
            <a:buNone/>
          </a:pPr>
          <a:r>
            <a:rPr lang="en-US" sz="1300" b="1" kern="1200" dirty="0">
              <a:solidFill>
                <a:schemeClr val="tx1"/>
              </a:solidFill>
            </a:rPr>
            <a:t>Name Entity Tagging I</a:t>
          </a:r>
          <a:r>
            <a:rPr lang="en-US" sz="1300" kern="1200" dirty="0">
              <a:solidFill>
                <a:schemeClr val="tx1"/>
              </a:solidFill>
            </a:rPr>
            <a:t>ntroduce machine to some group of words that may occur in documents</a:t>
          </a:r>
        </a:p>
      </dsp:txBody>
      <dsp:txXfrm>
        <a:off x="8940508" y="1581903"/>
        <a:ext cx="1255392" cy="1882824"/>
      </dsp:txXfrm>
    </dsp:sp>
    <dsp:sp modelId="{4ACD25EE-FCD8-450F-B157-D3EA79DFC81A}">
      <dsp:nvSpPr>
        <dsp:cNvPr id="0" name=""/>
        <dsp:cNvSpPr/>
      </dsp:nvSpPr>
      <dsp:spPr>
        <a:xfrm>
          <a:off x="10350428" y="1513989"/>
          <a:ext cx="1391220" cy="2018652"/>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mj-lt"/>
            <a:buNone/>
          </a:pPr>
          <a:r>
            <a:rPr lang="en-US" sz="1300" b="1" kern="1200" dirty="0">
              <a:solidFill>
                <a:schemeClr val="tx1"/>
              </a:solidFill>
            </a:rPr>
            <a:t>Step 8</a:t>
          </a:r>
        </a:p>
        <a:p>
          <a:pPr marL="0" lvl="0" indent="0" algn="ctr" defTabSz="577850">
            <a:lnSpc>
              <a:spcPct val="90000"/>
            </a:lnSpc>
            <a:spcBef>
              <a:spcPct val="0"/>
            </a:spcBef>
            <a:spcAft>
              <a:spcPct val="35000"/>
            </a:spcAft>
            <a:buFont typeface="+mj-lt"/>
            <a:buNone/>
          </a:pPr>
          <a:r>
            <a:rPr lang="en-US" sz="1300" b="1" kern="1200" dirty="0">
              <a:solidFill>
                <a:schemeClr val="tx1"/>
              </a:solidFill>
            </a:rPr>
            <a:t>Machine Learning</a:t>
          </a:r>
        </a:p>
        <a:p>
          <a:pPr marL="0" lvl="0" indent="0" algn="ctr" defTabSz="577850">
            <a:lnSpc>
              <a:spcPct val="90000"/>
            </a:lnSpc>
            <a:spcBef>
              <a:spcPct val="0"/>
            </a:spcBef>
            <a:spcAft>
              <a:spcPct val="35000"/>
            </a:spcAft>
            <a:buFont typeface="+mj-lt"/>
            <a:buNone/>
          </a:pPr>
          <a:r>
            <a:rPr lang="en-US" sz="1300" kern="1200" dirty="0">
              <a:solidFill>
                <a:schemeClr val="tx1"/>
              </a:solidFill>
            </a:rPr>
            <a:t>learning the human sentiment and speech.</a:t>
          </a:r>
        </a:p>
      </dsp:txBody>
      <dsp:txXfrm>
        <a:off x="10418342" y="1581903"/>
        <a:ext cx="1255392" cy="1882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62156-AEE3-4091-AE1E-F0B25A00CE7A}">
      <dsp:nvSpPr>
        <dsp:cNvPr id="0" name=""/>
        <dsp:cNvSpPr/>
      </dsp:nvSpPr>
      <dsp:spPr>
        <a:xfrm>
          <a:off x="0" y="1096689"/>
          <a:ext cx="8865118" cy="1406776"/>
        </a:xfrm>
        <a:prstGeom prst="roundRect">
          <a:avLst/>
        </a:prstGeom>
        <a:solidFill>
          <a:srgbClr val="2C5B72"/>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Neural networks </a:t>
          </a:r>
        </a:p>
        <a:p>
          <a:pPr marL="0" lvl="0" indent="0" algn="ctr" defTabSz="800100">
            <a:lnSpc>
              <a:spcPct val="90000"/>
            </a:lnSpc>
            <a:spcBef>
              <a:spcPct val="0"/>
            </a:spcBef>
            <a:spcAft>
              <a:spcPct val="35000"/>
            </a:spcAft>
            <a:buNone/>
          </a:pPr>
          <a:r>
            <a:rPr lang="en-US" sz="1500" b="0" i="0" kern="1200" dirty="0"/>
            <a:t>can be used for speech recognition to map acoustic features of speech to corresponding phonemes or words, improving the accuracy of speech recognition systems. They are trained on large datasets of labeled speech samples and can be part of a hybrid system that combines multiple techniques for improved performance.</a:t>
          </a:r>
          <a:endParaRPr lang="en-US" sz="1500" kern="1200" dirty="0"/>
        </a:p>
      </dsp:txBody>
      <dsp:txXfrm>
        <a:off x="68673" y="1165362"/>
        <a:ext cx="8727772" cy="1269430"/>
      </dsp:txXfrm>
    </dsp:sp>
    <dsp:sp modelId="{271159A0-A53B-43BF-981D-B21F91909716}">
      <dsp:nvSpPr>
        <dsp:cNvPr id="0" name=""/>
        <dsp:cNvSpPr/>
      </dsp:nvSpPr>
      <dsp:spPr>
        <a:xfrm>
          <a:off x="0" y="4455748"/>
          <a:ext cx="8865118" cy="1406776"/>
        </a:xfrm>
        <a:prstGeom prst="roundRect">
          <a:avLst/>
        </a:prstGeom>
        <a:solidFill>
          <a:srgbClr val="468FB4"/>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Hidden Markov Models (HMMs) </a:t>
          </a:r>
        </a:p>
        <a:p>
          <a:pPr marL="0" lvl="0" indent="0" algn="l" defTabSz="800100">
            <a:lnSpc>
              <a:spcPct val="90000"/>
            </a:lnSpc>
            <a:spcBef>
              <a:spcPct val="0"/>
            </a:spcBef>
            <a:spcAft>
              <a:spcPct val="35000"/>
            </a:spcAft>
            <a:buNone/>
          </a:pPr>
          <a:r>
            <a:rPr lang="en-US" sz="1400" b="0" i="0" kern="1200" dirty="0"/>
            <a:t>are a statistical model used in speech recognition to model the temporal structure of speech. They work by dividing the speech signal into small frames and modeling the probability distribution of each frame given the underlying phoneme or word. HMMs are often used in combination with neural networks in a hybrid system to improve the accuracy of speech recognition.</a:t>
          </a:r>
          <a:endParaRPr lang="en-US" sz="1400" kern="1200" dirty="0"/>
        </a:p>
      </dsp:txBody>
      <dsp:txXfrm>
        <a:off x="68673" y="4524421"/>
        <a:ext cx="8727772" cy="12694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93C71-2B67-4F04-80CE-99133C814B2E}">
      <dsp:nvSpPr>
        <dsp:cNvPr id="0" name=""/>
        <dsp:cNvSpPr/>
      </dsp:nvSpPr>
      <dsp:spPr>
        <a:xfrm>
          <a:off x="0" y="105788"/>
          <a:ext cx="11279044" cy="4511617"/>
        </a:xfrm>
        <a:prstGeom prst="leftRightRibbon">
          <a:avLst/>
        </a:prstGeom>
        <a:solidFill>
          <a:srgbClr val="2C5B7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1649FC8-DB4B-4D14-BCAF-1E49E41FA073}">
      <dsp:nvSpPr>
        <dsp:cNvPr id="0" name=""/>
        <dsp:cNvSpPr/>
      </dsp:nvSpPr>
      <dsp:spPr>
        <a:xfrm>
          <a:off x="1353485" y="867349"/>
          <a:ext cx="3722084" cy="2210692"/>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220472" rIns="0" bIns="236220" numCol="1" spcCol="1270" anchor="ctr" anchorCtr="0">
          <a:noAutofit/>
        </a:bodyPr>
        <a:lstStyle/>
        <a:p>
          <a:pPr marL="0" lvl="0" indent="0" algn="ctr" defTabSz="2755900">
            <a:lnSpc>
              <a:spcPct val="90000"/>
            </a:lnSpc>
            <a:spcBef>
              <a:spcPct val="0"/>
            </a:spcBef>
            <a:spcAft>
              <a:spcPct val="35000"/>
            </a:spcAft>
            <a:buNone/>
          </a:pPr>
          <a:r>
            <a:rPr lang="en-US" sz="6200" kern="1200" dirty="0"/>
            <a:t>Potential</a:t>
          </a:r>
          <a:r>
            <a:rPr lang="en-US" sz="6200" kern="1200" baseline="0" dirty="0"/>
            <a:t> Vendors</a:t>
          </a:r>
          <a:endParaRPr lang="en-US" sz="6200" kern="1200" dirty="0"/>
        </a:p>
      </dsp:txBody>
      <dsp:txXfrm>
        <a:off x="1353485" y="867349"/>
        <a:ext cx="3722084" cy="2210692"/>
      </dsp:txXfrm>
    </dsp:sp>
    <dsp:sp modelId="{2AE059F5-6624-416A-AE51-4C7B5645AA4E}">
      <dsp:nvSpPr>
        <dsp:cNvPr id="0" name=""/>
        <dsp:cNvSpPr/>
      </dsp:nvSpPr>
      <dsp:spPr>
        <a:xfrm>
          <a:off x="5639522" y="1589208"/>
          <a:ext cx="4398827" cy="2210692"/>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220472" rIns="0" bIns="236220" numCol="1" spcCol="1270" anchor="ctr" anchorCtr="0">
          <a:noAutofit/>
        </a:bodyPr>
        <a:lstStyle/>
        <a:p>
          <a:pPr marL="0" lvl="0" indent="0" algn="ctr" defTabSz="2755900">
            <a:lnSpc>
              <a:spcPct val="90000"/>
            </a:lnSpc>
            <a:spcBef>
              <a:spcPct val="0"/>
            </a:spcBef>
            <a:spcAft>
              <a:spcPct val="35000"/>
            </a:spcAft>
            <a:buNone/>
          </a:pPr>
          <a:r>
            <a:rPr lang="en-US" sz="6200" kern="1200" dirty="0"/>
            <a:t>Our own</a:t>
          </a:r>
        </a:p>
      </dsp:txBody>
      <dsp:txXfrm>
        <a:off x="5639522" y="1589208"/>
        <a:ext cx="4398827" cy="221069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64129-4E17-4477-A7B3-221BE5B23BA9}"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7FE6C-E114-4627-B3DA-CACAE6E2D50B}" type="slidenum">
              <a:rPr lang="en-US" smtClean="0"/>
              <a:t>‹#›</a:t>
            </a:fld>
            <a:endParaRPr lang="en-US"/>
          </a:p>
        </p:txBody>
      </p:sp>
    </p:spTree>
    <p:extLst>
      <p:ext uri="{BB962C8B-B14F-4D97-AF65-F5344CB8AC3E}">
        <p14:creationId xmlns:p14="http://schemas.microsoft.com/office/powerpoint/2010/main" val="165715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B7FE6C-E114-4627-B3DA-CACAE6E2D50B}" type="slidenum">
              <a:rPr lang="en-US" smtClean="0"/>
              <a:t>2</a:t>
            </a:fld>
            <a:endParaRPr lang="en-US"/>
          </a:p>
        </p:txBody>
      </p:sp>
    </p:spTree>
    <p:extLst>
      <p:ext uri="{BB962C8B-B14F-4D97-AF65-F5344CB8AC3E}">
        <p14:creationId xmlns:p14="http://schemas.microsoft.com/office/powerpoint/2010/main" val="3559354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6618-F2A6-45D5-AC6E-9C2B583DF6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C8770C-A4F1-4667-B31F-9B896EBDC1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91FFC1-48E1-4A16-BEC5-47581EFBA86B}"/>
              </a:ext>
            </a:extLst>
          </p:cNvPr>
          <p:cNvSpPr>
            <a:spLocks noGrp="1"/>
          </p:cNvSpPr>
          <p:nvPr>
            <p:ph type="dt" sz="half" idx="10"/>
          </p:nvPr>
        </p:nvSpPr>
        <p:spPr/>
        <p:txBody>
          <a:bodyPr/>
          <a:lstStyle/>
          <a:p>
            <a:fld id="{DB277C84-53DE-432F-89E6-A578BA6D6C55}" type="datetimeFigureOut">
              <a:rPr lang="en-US" smtClean="0"/>
              <a:t>2/15/2023</a:t>
            </a:fld>
            <a:endParaRPr lang="en-US"/>
          </a:p>
        </p:txBody>
      </p:sp>
      <p:sp>
        <p:nvSpPr>
          <p:cNvPr id="5" name="Footer Placeholder 4">
            <a:extLst>
              <a:ext uri="{FF2B5EF4-FFF2-40B4-BE49-F238E27FC236}">
                <a16:creationId xmlns:a16="http://schemas.microsoft.com/office/drawing/2014/main" id="{70D62850-8F66-4A6D-91D2-EC66A3BF6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776E6-64F6-4250-9F8F-C5ABACF74364}"/>
              </a:ext>
            </a:extLst>
          </p:cNvPr>
          <p:cNvSpPr>
            <a:spLocks noGrp="1"/>
          </p:cNvSpPr>
          <p:nvPr>
            <p:ph type="sldNum" sz="quarter" idx="12"/>
          </p:nvPr>
        </p:nvSpPr>
        <p:spPr/>
        <p:txBody>
          <a:bodyPr/>
          <a:lstStyle/>
          <a:p>
            <a:fld id="{F98AC986-256B-4664-A078-3811B392DEEF}" type="slidenum">
              <a:rPr lang="en-US" smtClean="0"/>
              <a:t>‹#›</a:t>
            </a:fld>
            <a:endParaRPr lang="en-US"/>
          </a:p>
        </p:txBody>
      </p:sp>
    </p:spTree>
    <p:extLst>
      <p:ext uri="{BB962C8B-B14F-4D97-AF65-F5344CB8AC3E}">
        <p14:creationId xmlns:p14="http://schemas.microsoft.com/office/powerpoint/2010/main" val="887066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9887-3295-479E-AFAE-6B5217B2D4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1E565E-C7AA-4551-87F4-415047B0AF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09431C-33BE-437F-BDB1-0BD65B05AB26}"/>
              </a:ext>
            </a:extLst>
          </p:cNvPr>
          <p:cNvSpPr>
            <a:spLocks noGrp="1"/>
          </p:cNvSpPr>
          <p:nvPr>
            <p:ph type="dt" sz="half" idx="10"/>
          </p:nvPr>
        </p:nvSpPr>
        <p:spPr/>
        <p:txBody>
          <a:bodyPr/>
          <a:lstStyle/>
          <a:p>
            <a:fld id="{DB277C84-53DE-432F-89E6-A578BA6D6C55}" type="datetimeFigureOut">
              <a:rPr lang="en-US" smtClean="0"/>
              <a:t>2/15/2023</a:t>
            </a:fld>
            <a:endParaRPr lang="en-US"/>
          </a:p>
        </p:txBody>
      </p:sp>
      <p:sp>
        <p:nvSpPr>
          <p:cNvPr id="5" name="Footer Placeholder 4">
            <a:extLst>
              <a:ext uri="{FF2B5EF4-FFF2-40B4-BE49-F238E27FC236}">
                <a16:creationId xmlns:a16="http://schemas.microsoft.com/office/drawing/2014/main" id="{FAA835C3-CDEB-434D-8D61-57099FB05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EFA76-2DCB-4DA4-B804-BCCED8C4C9D6}"/>
              </a:ext>
            </a:extLst>
          </p:cNvPr>
          <p:cNvSpPr>
            <a:spLocks noGrp="1"/>
          </p:cNvSpPr>
          <p:nvPr>
            <p:ph type="sldNum" sz="quarter" idx="12"/>
          </p:nvPr>
        </p:nvSpPr>
        <p:spPr/>
        <p:txBody>
          <a:bodyPr/>
          <a:lstStyle/>
          <a:p>
            <a:fld id="{F98AC986-256B-4664-A078-3811B392DEEF}" type="slidenum">
              <a:rPr lang="en-US" smtClean="0"/>
              <a:t>‹#›</a:t>
            </a:fld>
            <a:endParaRPr lang="en-US"/>
          </a:p>
        </p:txBody>
      </p:sp>
    </p:spTree>
    <p:extLst>
      <p:ext uri="{BB962C8B-B14F-4D97-AF65-F5344CB8AC3E}">
        <p14:creationId xmlns:p14="http://schemas.microsoft.com/office/powerpoint/2010/main" val="1464191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0EAC7B-9F43-4156-ACEA-6C581B2E87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9E3A9F-60AA-4AC0-974A-7749D09A9BD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F1D7E-0BFE-4AA7-A6E6-7E5BE415D1BB}"/>
              </a:ext>
            </a:extLst>
          </p:cNvPr>
          <p:cNvSpPr>
            <a:spLocks noGrp="1"/>
          </p:cNvSpPr>
          <p:nvPr>
            <p:ph type="dt" sz="half" idx="10"/>
          </p:nvPr>
        </p:nvSpPr>
        <p:spPr/>
        <p:txBody>
          <a:bodyPr/>
          <a:lstStyle/>
          <a:p>
            <a:fld id="{DB277C84-53DE-432F-89E6-A578BA6D6C55}" type="datetimeFigureOut">
              <a:rPr lang="en-US" smtClean="0"/>
              <a:t>2/15/2023</a:t>
            </a:fld>
            <a:endParaRPr lang="en-US"/>
          </a:p>
        </p:txBody>
      </p:sp>
      <p:sp>
        <p:nvSpPr>
          <p:cNvPr id="5" name="Footer Placeholder 4">
            <a:extLst>
              <a:ext uri="{FF2B5EF4-FFF2-40B4-BE49-F238E27FC236}">
                <a16:creationId xmlns:a16="http://schemas.microsoft.com/office/drawing/2014/main" id="{F5D09E71-17A2-4FD0-A813-0BE6540D9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C14A3-A7C2-45FD-AC44-A1742098C7AA}"/>
              </a:ext>
            </a:extLst>
          </p:cNvPr>
          <p:cNvSpPr>
            <a:spLocks noGrp="1"/>
          </p:cNvSpPr>
          <p:nvPr>
            <p:ph type="sldNum" sz="quarter" idx="12"/>
          </p:nvPr>
        </p:nvSpPr>
        <p:spPr/>
        <p:txBody>
          <a:bodyPr/>
          <a:lstStyle/>
          <a:p>
            <a:fld id="{F98AC986-256B-4664-A078-3811B392DEEF}" type="slidenum">
              <a:rPr lang="en-US" smtClean="0"/>
              <a:t>‹#›</a:t>
            </a:fld>
            <a:endParaRPr lang="en-US"/>
          </a:p>
        </p:txBody>
      </p:sp>
    </p:spTree>
    <p:extLst>
      <p:ext uri="{BB962C8B-B14F-4D97-AF65-F5344CB8AC3E}">
        <p14:creationId xmlns:p14="http://schemas.microsoft.com/office/powerpoint/2010/main" val="2711634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FB683-91BA-4C60-99BE-4BC0DA41F0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E675B7-8E12-4993-A39E-9380FFC4DE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E31DE-E399-4DEE-A115-C1552AE63A2D}"/>
              </a:ext>
            </a:extLst>
          </p:cNvPr>
          <p:cNvSpPr>
            <a:spLocks noGrp="1"/>
          </p:cNvSpPr>
          <p:nvPr>
            <p:ph type="dt" sz="half" idx="10"/>
          </p:nvPr>
        </p:nvSpPr>
        <p:spPr/>
        <p:txBody>
          <a:bodyPr/>
          <a:lstStyle/>
          <a:p>
            <a:fld id="{DB277C84-53DE-432F-89E6-A578BA6D6C55}" type="datetimeFigureOut">
              <a:rPr lang="en-US" smtClean="0"/>
              <a:t>2/15/2023</a:t>
            </a:fld>
            <a:endParaRPr lang="en-US"/>
          </a:p>
        </p:txBody>
      </p:sp>
      <p:sp>
        <p:nvSpPr>
          <p:cNvPr id="5" name="Footer Placeholder 4">
            <a:extLst>
              <a:ext uri="{FF2B5EF4-FFF2-40B4-BE49-F238E27FC236}">
                <a16:creationId xmlns:a16="http://schemas.microsoft.com/office/drawing/2014/main" id="{344C4286-5D0E-44E6-84E4-2130B9AD3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CB838-1D78-4F2D-9608-7B1B37A6CEDF}"/>
              </a:ext>
            </a:extLst>
          </p:cNvPr>
          <p:cNvSpPr>
            <a:spLocks noGrp="1"/>
          </p:cNvSpPr>
          <p:nvPr>
            <p:ph type="sldNum" sz="quarter" idx="12"/>
          </p:nvPr>
        </p:nvSpPr>
        <p:spPr/>
        <p:txBody>
          <a:bodyPr/>
          <a:lstStyle/>
          <a:p>
            <a:fld id="{F98AC986-256B-4664-A078-3811B392DEEF}" type="slidenum">
              <a:rPr lang="en-US" smtClean="0"/>
              <a:t>‹#›</a:t>
            </a:fld>
            <a:endParaRPr lang="en-US"/>
          </a:p>
        </p:txBody>
      </p:sp>
    </p:spTree>
    <p:extLst>
      <p:ext uri="{BB962C8B-B14F-4D97-AF65-F5344CB8AC3E}">
        <p14:creationId xmlns:p14="http://schemas.microsoft.com/office/powerpoint/2010/main" val="779920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27AA-03B4-4670-A8EC-4F45824503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76EC71-3807-433C-A7AD-7EDEF8FE7A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042200-0C30-4B46-9284-BCF11C7E12E5}"/>
              </a:ext>
            </a:extLst>
          </p:cNvPr>
          <p:cNvSpPr>
            <a:spLocks noGrp="1"/>
          </p:cNvSpPr>
          <p:nvPr>
            <p:ph type="dt" sz="half" idx="10"/>
          </p:nvPr>
        </p:nvSpPr>
        <p:spPr/>
        <p:txBody>
          <a:bodyPr/>
          <a:lstStyle/>
          <a:p>
            <a:fld id="{DB277C84-53DE-432F-89E6-A578BA6D6C55}" type="datetimeFigureOut">
              <a:rPr lang="en-US" smtClean="0"/>
              <a:t>2/15/2023</a:t>
            </a:fld>
            <a:endParaRPr lang="en-US"/>
          </a:p>
        </p:txBody>
      </p:sp>
      <p:sp>
        <p:nvSpPr>
          <p:cNvPr id="5" name="Footer Placeholder 4">
            <a:extLst>
              <a:ext uri="{FF2B5EF4-FFF2-40B4-BE49-F238E27FC236}">
                <a16:creationId xmlns:a16="http://schemas.microsoft.com/office/drawing/2014/main" id="{670115C4-5C95-4FF8-9E26-6698FF957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C39AA-81D8-4A40-8E74-9437D47EDE5D}"/>
              </a:ext>
            </a:extLst>
          </p:cNvPr>
          <p:cNvSpPr>
            <a:spLocks noGrp="1"/>
          </p:cNvSpPr>
          <p:nvPr>
            <p:ph type="sldNum" sz="quarter" idx="12"/>
          </p:nvPr>
        </p:nvSpPr>
        <p:spPr/>
        <p:txBody>
          <a:bodyPr/>
          <a:lstStyle/>
          <a:p>
            <a:fld id="{F98AC986-256B-4664-A078-3811B392DEEF}" type="slidenum">
              <a:rPr lang="en-US" smtClean="0"/>
              <a:t>‹#›</a:t>
            </a:fld>
            <a:endParaRPr lang="en-US"/>
          </a:p>
        </p:txBody>
      </p:sp>
    </p:spTree>
    <p:extLst>
      <p:ext uri="{BB962C8B-B14F-4D97-AF65-F5344CB8AC3E}">
        <p14:creationId xmlns:p14="http://schemas.microsoft.com/office/powerpoint/2010/main" val="1690801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67EFE-B10C-4DF7-815A-FBF5F60D51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D58664-5846-4139-AC83-CA00A63A35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8DC5AA-6026-476C-9515-0A330BBB43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94DC28-D5A5-42E2-8CD8-43AC7BF2217D}"/>
              </a:ext>
            </a:extLst>
          </p:cNvPr>
          <p:cNvSpPr>
            <a:spLocks noGrp="1"/>
          </p:cNvSpPr>
          <p:nvPr>
            <p:ph type="dt" sz="half" idx="10"/>
          </p:nvPr>
        </p:nvSpPr>
        <p:spPr/>
        <p:txBody>
          <a:bodyPr/>
          <a:lstStyle/>
          <a:p>
            <a:fld id="{DB277C84-53DE-432F-89E6-A578BA6D6C55}" type="datetimeFigureOut">
              <a:rPr lang="en-US" smtClean="0"/>
              <a:t>2/15/2023</a:t>
            </a:fld>
            <a:endParaRPr lang="en-US"/>
          </a:p>
        </p:txBody>
      </p:sp>
      <p:sp>
        <p:nvSpPr>
          <p:cNvPr id="6" name="Footer Placeholder 5">
            <a:extLst>
              <a:ext uri="{FF2B5EF4-FFF2-40B4-BE49-F238E27FC236}">
                <a16:creationId xmlns:a16="http://schemas.microsoft.com/office/drawing/2014/main" id="{E7E1A995-4278-4C52-9FA9-EA76A0C031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B95E9-A17B-4479-AF06-109F0D23BD8F}"/>
              </a:ext>
            </a:extLst>
          </p:cNvPr>
          <p:cNvSpPr>
            <a:spLocks noGrp="1"/>
          </p:cNvSpPr>
          <p:nvPr>
            <p:ph type="sldNum" sz="quarter" idx="12"/>
          </p:nvPr>
        </p:nvSpPr>
        <p:spPr/>
        <p:txBody>
          <a:bodyPr/>
          <a:lstStyle/>
          <a:p>
            <a:fld id="{F98AC986-256B-4664-A078-3811B392DEEF}" type="slidenum">
              <a:rPr lang="en-US" smtClean="0"/>
              <a:t>‹#›</a:t>
            </a:fld>
            <a:endParaRPr lang="en-US"/>
          </a:p>
        </p:txBody>
      </p:sp>
    </p:spTree>
    <p:extLst>
      <p:ext uri="{BB962C8B-B14F-4D97-AF65-F5344CB8AC3E}">
        <p14:creationId xmlns:p14="http://schemas.microsoft.com/office/powerpoint/2010/main" val="93707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F374-D9E0-4539-9091-33308D17FB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F09F2F-1BE6-431D-BF24-D889C4579A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537168-690D-4F2E-8A1F-E54F371208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CF6D11-F800-472E-90F5-6FB24FF3D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2A36CA-9CAF-4E78-80FF-012FB872269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48C312-A87F-4B92-9FAA-41463CA7AC14}"/>
              </a:ext>
            </a:extLst>
          </p:cNvPr>
          <p:cNvSpPr>
            <a:spLocks noGrp="1"/>
          </p:cNvSpPr>
          <p:nvPr>
            <p:ph type="dt" sz="half" idx="10"/>
          </p:nvPr>
        </p:nvSpPr>
        <p:spPr/>
        <p:txBody>
          <a:bodyPr/>
          <a:lstStyle/>
          <a:p>
            <a:fld id="{DB277C84-53DE-432F-89E6-A578BA6D6C55}" type="datetimeFigureOut">
              <a:rPr lang="en-US" smtClean="0"/>
              <a:t>2/15/2023</a:t>
            </a:fld>
            <a:endParaRPr lang="en-US"/>
          </a:p>
        </p:txBody>
      </p:sp>
      <p:sp>
        <p:nvSpPr>
          <p:cNvPr id="8" name="Footer Placeholder 7">
            <a:extLst>
              <a:ext uri="{FF2B5EF4-FFF2-40B4-BE49-F238E27FC236}">
                <a16:creationId xmlns:a16="http://schemas.microsoft.com/office/drawing/2014/main" id="{3B8ED99C-A3E7-4518-ADA4-C948CBA158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FD938B-D6C8-41A0-ADC4-C5A2952E8D54}"/>
              </a:ext>
            </a:extLst>
          </p:cNvPr>
          <p:cNvSpPr>
            <a:spLocks noGrp="1"/>
          </p:cNvSpPr>
          <p:nvPr>
            <p:ph type="sldNum" sz="quarter" idx="12"/>
          </p:nvPr>
        </p:nvSpPr>
        <p:spPr/>
        <p:txBody>
          <a:bodyPr/>
          <a:lstStyle/>
          <a:p>
            <a:fld id="{F98AC986-256B-4664-A078-3811B392DEEF}" type="slidenum">
              <a:rPr lang="en-US" smtClean="0"/>
              <a:t>‹#›</a:t>
            </a:fld>
            <a:endParaRPr lang="en-US"/>
          </a:p>
        </p:txBody>
      </p:sp>
    </p:spTree>
    <p:extLst>
      <p:ext uri="{BB962C8B-B14F-4D97-AF65-F5344CB8AC3E}">
        <p14:creationId xmlns:p14="http://schemas.microsoft.com/office/powerpoint/2010/main" val="616031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6925-8183-4EF0-87FA-9D52EED6AA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302208-E612-4233-A910-634559DE718F}"/>
              </a:ext>
            </a:extLst>
          </p:cNvPr>
          <p:cNvSpPr>
            <a:spLocks noGrp="1"/>
          </p:cNvSpPr>
          <p:nvPr>
            <p:ph type="dt" sz="half" idx="10"/>
          </p:nvPr>
        </p:nvSpPr>
        <p:spPr/>
        <p:txBody>
          <a:bodyPr/>
          <a:lstStyle/>
          <a:p>
            <a:fld id="{DB277C84-53DE-432F-89E6-A578BA6D6C55}" type="datetimeFigureOut">
              <a:rPr lang="en-US" smtClean="0"/>
              <a:t>2/15/2023</a:t>
            </a:fld>
            <a:endParaRPr lang="en-US"/>
          </a:p>
        </p:txBody>
      </p:sp>
      <p:sp>
        <p:nvSpPr>
          <p:cNvPr id="4" name="Footer Placeholder 3">
            <a:extLst>
              <a:ext uri="{FF2B5EF4-FFF2-40B4-BE49-F238E27FC236}">
                <a16:creationId xmlns:a16="http://schemas.microsoft.com/office/drawing/2014/main" id="{62A05C67-7E60-4F33-A376-58BF2D7C35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7A19F-0ADB-41BD-BA78-F5A0E2407771}"/>
              </a:ext>
            </a:extLst>
          </p:cNvPr>
          <p:cNvSpPr>
            <a:spLocks noGrp="1"/>
          </p:cNvSpPr>
          <p:nvPr>
            <p:ph type="sldNum" sz="quarter" idx="12"/>
          </p:nvPr>
        </p:nvSpPr>
        <p:spPr/>
        <p:txBody>
          <a:bodyPr/>
          <a:lstStyle/>
          <a:p>
            <a:fld id="{F98AC986-256B-4664-A078-3811B392DEEF}" type="slidenum">
              <a:rPr lang="en-US" smtClean="0"/>
              <a:t>‹#›</a:t>
            </a:fld>
            <a:endParaRPr lang="en-US"/>
          </a:p>
        </p:txBody>
      </p:sp>
    </p:spTree>
    <p:extLst>
      <p:ext uri="{BB962C8B-B14F-4D97-AF65-F5344CB8AC3E}">
        <p14:creationId xmlns:p14="http://schemas.microsoft.com/office/powerpoint/2010/main" val="4044460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6A7CBC-272B-49FC-98D2-795CF071DE29}"/>
              </a:ext>
            </a:extLst>
          </p:cNvPr>
          <p:cNvSpPr>
            <a:spLocks noGrp="1"/>
          </p:cNvSpPr>
          <p:nvPr>
            <p:ph type="dt" sz="half" idx="10"/>
          </p:nvPr>
        </p:nvSpPr>
        <p:spPr/>
        <p:txBody>
          <a:bodyPr/>
          <a:lstStyle/>
          <a:p>
            <a:fld id="{DB277C84-53DE-432F-89E6-A578BA6D6C55}" type="datetimeFigureOut">
              <a:rPr lang="en-US" smtClean="0"/>
              <a:t>2/15/2023</a:t>
            </a:fld>
            <a:endParaRPr lang="en-US"/>
          </a:p>
        </p:txBody>
      </p:sp>
      <p:sp>
        <p:nvSpPr>
          <p:cNvPr id="3" name="Footer Placeholder 2">
            <a:extLst>
              <a:ext uri="{FF2B5EF4-FFF2-40B4-BE49-F238E27FC236}">
                <a16:creationId xmlns:a16="http://schemas.microsoft.com/office/drawing/2014/main" id="{F0E01FFB-0696-4CF6-A5C9-10C99BCA59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2F9965-C799-4937-A265-AB4C17387445}"/>
              </a:ext>
            </a:extLst>
          </p:cNvPr>
          <p:cNvSpPr>
            <a:spLocks noGrp="1"/>
          </p:cNvSpPr>
          <p:nvPr>
            <p:ph type="sldNum" sz="quarter" idx="12"/>
          </p:nvPr>
        </p:nvSpPr>
        <p:spPr/>
        <p:txBody>
          <a:bodyPr/>
          <a:lstStyle/>
          <a:p>
            <a:fld id="{F98AC986-256B-4664-A078-3811B392DEEF}" type="slidenum">
              <a:rPr lang="en-US" smtClean="0"/>
              <a:t>‹#›</a:t>
            </a:fld>
            <a:endParaRPr lang="en-US"/>
          </a:p>
        </p:txBody>
      </p:sp>
    </p:spTree>
    <p:extLst>
      <p:ext uri="{BB962C8B-B14F-4D97-AF65-F5344CB8AC3E}">
        <p14:creationId xmlns:p14="http://schemas.microsoft.com/office/powerpoint/2010/main" val="2235226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0F9A6-307A-4914-B029-EB254E6187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1BF35A-5780-4A1B-97FD-7B63F6219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21A1B1-C89C-4F97-98E9-E48E46D6D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566F44-ACE2-4F62-ADE2-A11AEC167AD5}"/>
              </a:ext>
            </a:extLst>
          </p:cNvPr>
          <p:cNvSpPr>
            <a:spLocks noGrp="1"/>
          </p:cNvSpPr>
          <p:nvPr>
            <p:ph type="dt" sz="half" idx="10"/>
          </p:nvPr>
        </p:nvSpPr>
        <p:spPr/>
        <p:txBody>
          <a:bodyPr/>
          <a:lstStyle/>
          <a:p>
            <a:fld id="{DB277C84-53DE-432F-89E6-A578BA6D6C55}" type="datetimeFigureOut">
              <a:rPr lang="en-US" smtClean="0"/>
              <a:t>2/15/2023</a:t>
            </a:fld>
            <a:endParaRPr lang="en-US"/>
          </a:p>
        </p:txBody>
      </p:sp>
      <p:sp>
        <p:nvSpPr>
          <p:cNvPr id="6" name="Footer Placeholder 5">
            <a:extLst>
              <a:ext uri="{FF2B5EF4-FFF2-40B4-BE49-F238E27FC236}">
                <a16:creationId xmlns:a16="http://schemas.microsoft.com/office/drawing/2014/main" id="{A3DE561F-2E1A-456F-92B7-634FCF36D8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E297D3-BA76-40FC-8786-2E3D9134D33F}"/>
              </a:ext>
            </a:extLst>
          </p:cNvPr>
          <p:cNvSpPr>
            <a:spLocks noGrp="1"/>
          </p:cNvSpPr>
          <p:nvPr>
            <p:ph type="sldNum" sz="quarter" idx="12"/>
          </p:nvPr>
        </p:nvSpPr>
        <p:spPr/>
        <p:txBody>
          <a:bodyPr/>
          <a:lstStyle/>
          <a:p>
            <a:fld id="{F98AC986-256B-4664-A078-3811B392DEEF}" type="slidenum">
              <a:rPr lang="en-US" smtClean="0"/>
              <a:t>‹#›</a:t>
            </a:fld>
            <a:endParaRPr lang="en-US"/>
          </a:p>
        </p:txBody>
      </p:sp>
    </p:spTree>
    <p:extLst>
      <p:ext uri="{BB962C8B-B14F-4D97-AF65-F5344CB8AC3E}">
        <p14:creationId xmlns:p14="http://schemas.microsoft.com/office/powerpoint/2010/main" val="1883607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D2297-F4FF-4052-9907-E1CBA1351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9DB03D-6AE1-4F4C-B324-346264805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C3CF89-43D1-4739-AAF5-08353DB9C7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8B02D4-98BC-4FF6-948A-5C1AD89E307A}"/>
              </a:ext>
            </a:extLst>
          </p:cNvPr>
          <p:cNvSpPr>
            <a:spLocks noGrp="1"/>
          </p:cNvSpPr>
          <p:nvPr>
            <p:ph type="dt" sz="half" idx="10"/>
          </p:nvPr>
        </p:nvSpPr>
        <p:spPr/>
        <p:txBody>
          <a:bodyPr/>
          <a:lstStyle/>
          <a:p>
            <a:fld id="{DB277C84-53DE-432F-89E6-A578BA6D6C55}" type="datetimeFigureOut">
              <a:rPr lang="en-US" smtClean="0"/>
              <a:t>2/15/2023</a:t>
            </a:fld>
            <a:endParaRPr lang="en-US"/>
          </a:p>
        </p:txBody>
      </p:sp>
      <p:sp>
        <p:nvSpPr>
          <p:cNvPr id="6" name="Footer Placeholder 5">
            <a:extLst>
              <a:ext uri="{FF2B5EF4-FFF2-40B4-BE49-F238E27FC236}">
                <a16:creationId xmlns:a16="http://schemas.microsoft.com/office/drawing/2014/main" id="{A219BE56-3854-485E-BD29-7595A093B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D53D61-898D-4F4C-8551-F4311613F4CB}"/>
              </a:ext>
            </a:extLst>
          </p:cNvPr>
          <p:cNvSpPr>
            <a:spLocks noGrp="1"/>
          </p:cNvSpPr>
          <p:nvPr>
            <p:ph type="sldNum" sz="quarter" idx="12"/>
          </p:nvPr>
        </p:nvSpPr>
        <p:spPr/>
        <p:txBody>
          <a:bodyPr/>
          <a:lstStyle/>
          <a:p>
            <a:fld id="{F98AC986-256B-4664-A078-3811B392DEEF}" type="slidenum">
              <a:rPr lang="en-US" smtClean="0"/>
              <a:t>‹#›</a:t>
            </a:fld>
            <a:endParaRPr lang="en-US"/>
          </a:p>
        </p:txBody>
      </p:sp>
    </p:spTree>
    <p:extLst>
      <p:ext uri="{BB962C8B-B14F-4D97-AF65-F5344CB8AC3E}">
        <p14:creationId xmlns:p14="http://schemas.microsoft.com/office/powerpoint/2010/main" val="124776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C52609-0EDD-4C24-BF27-DCBD4CA0A6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3ED3BF-DD7F-41F4-BAEC-A7BD90BB12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DB3B2-D19F-4209-9D1E-24F126ED7E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77C84-53DE-432F-89E6-A578BA6D6C55}" type="datetimeFigureOut">
              <a:rPr lang="en-US" smtClean="0"/>
              <a:t>2/15/2023</a:t>
            </a:fld>
            <a:endParaRPr lang="en-US"/>
          </a:p>
        </p:txBody>
      </p:sp>
      <p:sp>
        <p:nvSpPr>
          <p:cNvPr id="5" name="Footer Placeholder 4">
            <a:extLst>
              <a:ext uri="{FF2B5EF4-FFF2-40B4-BE49-F238E27FC236}">
                <a16:creationId xmlns:a16="http://schemas.microsoft.com/office/drawing/2014/main" id="{2BD99059-E11C-4943-8851-FCDEF61440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2E2F2-09C6-409C-B60A-E8DE5DEACB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8AC986-256B-4664-A078-3811B392DEEF}" type="slidenum">
              <a:rPr lang="en-US" smtClean="0"/>
              <a:t>‹#›</a:t>
            </a:fld>
            <a:endParaRPr lang="en-US"/>
          </a:p>
        </p:txBody>
      </p:sp>
    </p:spTree>
    <p:extLst>
      <p:ext uri="{BB962C8B-B14F-4D97-AF65-F5344CB8AC3E}">
        <p14:creationId xmlns:p14="http://schemas.microsoft.com/office/powerpoint/2010/main" val="2541476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4FCFB9-1616-4F78-B972-929384477A9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961" t="15505" r="2982" b="14887"/>
          <a:stretch/>
        </p:blipFill>
        <p:spPr>
          <a:xfrm>
            <a:off x="137745" y="393212"/>
            <a:ext cx="11916510" cy="6071576"/>
          </a:xfrm>
          <a:prstGeom prst="rect">
            <a:avLst/>
          </a:prstGeom>
          <a:noFill/>
          <a:effectLst>
            <a:glow>
              <a:schemeClr val="accent1"/>
            </a:glow>
            <a:reflection stA="0" dist="50800" dir="5400000" sy="-100000" algn="bl" rotWithShape="0"/>
            <a:softEdge rad="635000"/>
          </a:effectLst>
        </p:spPr>
      </p:pic>
      <p:sp>
        <p:nvSpPr>
          <p:cNvPr id="2" name="Title 1">
            <a:extLst>
              <a:ext uri="{FF2B5EF4-FFF2-40B4-BE49-F238E27FC236}">
                <a16:creationId xmlns:a16="http://schemas.microsoft.com/office/drawing/2014/main" id="{32964466-8091-4D51-9A45-9E05BC78FDC8}"/>
              </a:ext>
            </a:extLst>
          </p:cNvPr>
          <p:cNvSpPr>
            <a:spLocks noGrp="1"/>
          </p:cNvSpPr>
          <p:nvPr>
            <p:ph type="ctrTitle"/>
          </p:nvPr>
        </p:nvSpPr>
        <p:spPr>
          <a:xfrm>
            <a:off x="1361342" y="700260"/>
            <a:ext cx="9144000" cy="1799880"/>
          </a:xfrm>
          <a:noFill/>
          <a:ln>
            <a:noFill/>
          </a:ln>
        </p:spPr>
        <p:style>
          <a:lnRef idx="0">
            <a:scrgbClr r="0" g="0" b="0"/>
          </a:lnRef>
          <a:fillRef idx="0">
            <a:scrgbClr r="0" g="0" b="0"/>
          </a:fillRef>
          <a:effectRef idx="0">
            <a:scrgbClr r="0" g="0" b="0"/>
          </a:effectRef>
          <a:fontRef idx="minor">
            <a:schemeClr val="accent6"/>
          </a:fontRef>
        </p:style>
        <p:txBody>
          <a:bodyPr>
            <a:normAutofit fontScale="90000"/>
          </a:bodyPr>
          <a:lstStyle/>
          <a:p>
            <a:r>
              <a:rPr lang="en-US" b="1" dirty="0">
                <a:ln w="0"/>
                <a:solidFill>
                  <a:schemeClr val="accent1">
                    <a:lumMod val="50000"/>
                  </a:schemeClr>
                </a:solidFill>
                <a:effectLst>
                  <a:outerShdw blurRad="38100" dist="19050" dir="2700000" algn="tl" rotWithShape="0">
                    <a:schemeClr val="dk1">
                      <a:alpha val="40000"/>
                    </a:schemeClr>
                  </a:outerShdw>
                </a:effectLst>
              </a:rPr>
              <a:t>Ambience Technology </a:t>
            </a:r>
            <a:br>
              <a:rPr lang="en-US" b="1" dirty="0">
                <a:ln w="0"/>
                <a:solidFill>
                  <a:schemeClr val="accent1">
                    <a:lumMod val="50000"/>
                  </a:schemeClr>
                </a:solidFill>
                <a:effectLst>
                  <a:outerShdw blurRad="38100" dist="19050" dir="2700000" algn="tl" rotWithShape="0">
                    <a:schemeClr val="dk1">
                      <a:alpha val="40000"/>
                    </a:schemeClr>
                  </a:outerShdw>
                </a:effectLst>
              </a:rPr>
            </a:br>
            <a:r>
              <a:rPr lang="en-US" b="1" dirty="0">
                <a:ln w="0"/>
                <a:solidFill>
                  <a:schemeClr val="accent1">
                    <a:lumMod val="50000"/>
                  </a:schemeClr>
                </a:solidFill>
                <a:effectLst>
                  <a:outerShdw blurRad="38100" dist="19050" dir="2700000" algn="tl" rotWithShape="0">
                    <a:schemeClr val="dk1">
                      <a:alpha val="40000"/>
                    </a:schemeClr>
                  </a:outerShdw>
                </a:effectLst>
              </a:rPr>
              <a:t>(Patient – Doctor Encounter)</a:t>
            </a:r>
          </a:p>
        </p:txBody>
      </p:sp>
      <p:sp>
        <p:nvSpPr>
          <p:cNvPr id="3" name="Subtitle 2">
            <a:extLst>
              <a:ext uri="{FF2B5EF4-FFF2-40B4-BE49-F238E27FC236}">
                <a16:creationId xmlns:a16="http://schemas.microsoft.com/office/drawing/2014/main" id="{B68B3B50-78C3-4788-9094-F58D4878F9ED}"/>
              </a:ext>
            </a:extLst>
          </p:cNvPr>
          <p:cNvSpPr>
            <a:spLocks noGrp="1"/>
          </p:cNvSpPr>
          <p:nvPr>
            <p:ph type="subTitle" idx="1"/>
          </p:nvPr>
        </p:nvSpPr>
        <p:spPr>
          <a:xfrm>
            <a:off x="1361342" y="5202238"/>
            <a:ext cx="9144000" cy="1655762"/>
          </a:xfrm>
        </p:spPr>
        <p:txBody>
          <a:bodyPr/>
          <a:lstStyle/>
          <a:p>
            <a:pPr algn="l"/>
            <a:endParaRPr lang="en-US" dirty="0"/>
          </a:p>
          <a:p>
            <a:pPr algn="l"/>
            <a:r>
              <a:rPr lang="en-US" dirty="0"/>
              <a:t>Presented by: Muhammad Hamza Qaisar</a:t>
            </a:r>
          </a:p>
          <a:p>
            <a:pPr algn="l"/>
            <a:endParaRPr lang="en-US" dirty="0"/>
          </a:p>
        </p:txBody>
      </p:sp>
    </p:spTree>
    <p:extLst>
      <p:ext uri="{BB962C8B-B14F-4D97-AF65-F5344CB8AC3E}">
        <p14:creationId xmlns:p14="http://schemas.microsoft.com/office/powerpoint/2010/main" val="3181333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136F-C503-4E8B-ADF6-0EF35FF5A288}"/>
              </a:ext>
            </a:extLst>
          </p:cNvPr>
          <p:cNvSpPr>
            <a:spLocks noGrp="1"/>
          </p:cNvSpPr>
          <p:nvPr>
            <p:ph type="title"/>
          </p:nvPr>
        </p:nvSpPr>
        <p:spPr>
          <a:xfrm>
            <a:off x="838200" y="365125"/>
            <a:ext cx="10515600" cy="1325563"/>
          </a:xfrm>
        </p:spPr>
        <p:txBody>
          <a:bodyPr/>
          <a:lstStyle/>
          <a:p>
            <a:r>
              <a:rPr lang="en-US" b="1" dirty="0"/>
              <a:t>Best Model:</a:t>
            </a:r>
          </a:p>
        </p:txBody>
      </p:sp>
      <p:sp>
        <p:nvSpPr>
          <p:cNvPr id="3" name="Content Placeholder 2">
            <a:extLst>
              <a:ext uri="{FF2B5EF4-FFF2-40B4-BE49-F238E27FC236}">
                <a16:creationId xmlns:a16="http://schemas.microsoft.com/office/drawing/2014/main" id="{49972AD4-DCC1-49E0-A869-A25A9EBF7182}"/>
              </a:ext>
            </a:extLst>
          </p:cNvPr>
          <p:cNvSpPr>
            <a:spLocks noGrp="1"/>
          </p:cNvSpPr>
          <p:nvPr>
            <p:ph idx="1"/>
          </p:nvPr>
        </p:nvSpPr>
        <p:spPr>
          <a:xfrm>
            <a:off x="838200" y="1690688"/>
            <a:ext cx="5385318" cy="4351338"/>
          </a:xfrm>
        </p:spPr>
        <p:txBody>
          <a:bodyPr>
            <a:normAutofit fontScale="92500" lnSpcReduction="10000"/>
          </a:bodyPr>
          <a:lstStyle/>
          <a:p>
            <a:pPr marL="0" indent="0">
              <a:buNone/>
            </a:pPr>
            <a:r>
              <a:rPr lang="en-US" b="1" dirty="0"/>
              <a:t>Amazon Transcribe and comprehend:</a:t>
            </a:r>
          </a:p>
          <a:p>
            <a:pPr marL="0" indent="0">
              <a:buNone/>
            </a:pPr>
            <a:r>
              <a:rPr lang="en-US" dirty="0"/>
              <a:t>Automatic speech recognizes service that makes it easy for you to add medical speech-to-text capabilities to your voice-enabled applications. Conversations between health care providers and patients provide the foundation of a patient’s diagnosis and treatment plan and clinical documentation workflow. It’s critically important that this information is accurate.</a:t>
            </a:r>
          </a:p>
        </p:txBody>
      </p:sp>
      <p:pic>
        <p:nvPicPr>
          <p:cNvPr id="9" name="Picture 8">
            <a:extLst>
              <a:ext uri="{FF2B5EF4-FFF2-40B4-BE49-F238E27FC236}">
                <a16:creationId xmlns:a16="http://schemas.microsoft.com/office/drawing/2014/main" id="{9511655C-D2A7-4F66-B97C-43784F7F8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8975" y="304021"/>
            <a:ext cx="1744825" cy="1744825"/>
          </a:xfrm>
          <a:prstGeom prst="rect">
            <a:avLst/>
          </a:prstGeom>
        </p:spPr>
      </p:pic>
      <p:sp>
        <p:nvSpPr>
          <p:cNvPr id="7" name="Content Placeholder 2">
            <a:extLst>
              <a:ext uri="{FF2B5EF4-FFF2-40B4-BE49-F238E27FC236}">
                <a16:creationId xmlns:a16="http://schemas.microsoft.com/office/drawing/2014/main" id="{C8478414-392B-49C2-BB71-3A70EF7F48EE}"/>
              </a:ext>
            </a:extLst>
          </p:cNvPr>
          <p:cNvSpPr txBox="1">
            <a:spLocks/>
          </p:cNvSpPr>
          <p:nvPr/>
        </p:nvSpPr>
        <p:spPr>
          <a:xfrm>
            <a:off x="6223518" y="1664543"/>
            <a:ext cx="5819192" cy="53328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Font typeface="Wingdings" panose="05000000000000000000" pitchFamily="2" charset="2"/>
              <a:buChar char="§"/>
            </a:pPr>
            <a:r>
              <a:rPr lang="en-US" dirty="0"/>
              <a:t>HIPPA Compliance</a:t>
            </a:r>
          </a:p>
          <a:p>
            <a:pPr>
              <a:buFont typeface="Wingdings" panose="05000000000000000000" pitchFamily="2" charset="2"/>
              <a:buChar char="§"/>
            </a:pPr>
            <a:r>
              <a:rPr lang="en-US" dirty="0"/>
              <a:t>For primary and  specialty care areas such as cardiology, neurology, obstetrics-gynecology, pediatrics, oncology, radiology and urology</a:t>
            </a:r>
          </a:p>
          <a:p>
            <a:pPr>
              <a:buFont typeface="Wingdings" panose="05000000000000000000" pitchFamily="2" charset="2"/>
              <a:buChar char="§"/>
            </a:pPr>
            <a:r>
              <a:rPr lang="en-US" dirty="0"/>
              <a:t>Transcribes medical terminologies such as medicine names, procedures, and even conditions or diseases.</a:t>
            </a:r>
          </a:p>
          <a:p>
            <a:pPr>
              <a:buFont typeface="Wingdings" panose="05000000000000000000" pitchFamily="2" charset="2"/>
              <a:buChar char="§"/>
            </a:pPr>
            <a:r>
              <a:rPr lang="en-US" dirty="0"/>
              <a:t>For use cases such as transcribing physician-patient conversations for clinical documentation, capturing phone calls in pharmacovigilance, or subtitling telehealth consultations.</a:t>
            </a:r>
          </a:p>
          <a:p>
            <a:endParaRPr lang="en-US" dirty="0"/>
          </a:p>
          <a:p>
            <a:endParaRPr lang="en-US" dirty="0"/>
          </a:p>
          <a:p>
            <a:pPr lvl="0"/>
            <a:endParaRPr lang="en-US" dirty="0"/>
          </a:p>
        </p:txBody>
      </p:sp>
    </p:spTree>
    <p:extLst>
      <p:ext uri="{BB962C8B-B14F-4D97-AF65-F5344CB8AC3E}">
        <p14:creationId xmlns:p14="http://schemas.microsoft.com/office/powerpoint/2010/main" val="1230984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B93A-1C02-40AE-9CF9-545B9B82B063}"/>
              </a:ext>
            </a:extLst>
          </p:cNvPr>
          <p:cNvSpPr>
            <a:spLocks noGrp="1"/>
          </p:cNvSpPr>
          <p:nvPr>
            <p:ph type="title"/>
          </p:nvPr>
        </p:nvSpPr>
        <p:spPr>
          <a:xfrm>
            <a:off x="838200" y="365125"/>
            <a:ext cx="10515600" cy="1325563"/>
          </a:xfrm>
        </p:spPr>
        <p:txBody>
          <a:bodyPr/>
          <a:lstStyle/>
          <a:p>
            <a:r>
              <a:rPr lang="en-US" b="1" dirty="0"/>
              <a:t>Benefits </a:t>
            </a:r>
          </a:p>
        </p:txBody>
      </p:sp>
      <p:sp>
        <p:nvSpPr>
          <p:cNvPr id="3" name="Content Placeholder 2">
            <a:extLst>
              <a:ext uri="{FF2B5EF4-FFF2-40B4-BE49-F238E27FC236}">
                <a16:creationId xmlns:a16="http://schemas.microsoft.com/office/drawing/2014/main" id="{6EDBC254-BF22-4EEF-8BE0-E608E85C8901}"/>
              </a:ext>
            </a:extLst>
          </p:cNvPr>
          <p:cNvSpPr>
            <a:spLocks noGrp="1"/>
          </p:cNvSpPr>
          <p:nvPr>
            <p:ph idx="1"/>
          </p:nvPr>
        </p:nvSpPr>
        <p:spPr>
          <a:xfrm>
            <a:off x="838201" y="2076223"/>
            <a:ext cx="5627914" cy="4351338"/>
          </a:xfrm>
        </p:spPr>
        <p:txBody>
          <a:bodyPr/>
          <a:lstStyle/>
          <a:p>
            <a:r>
              <a:rPr lang="en-US" dirty="0"/>
              <a:t>Save time with highly accurate transcriptions.</a:t>
            </a:r>
          </a:p>
          <a:p>
            <a:r>
              <a:rPr lang="en-US" dirty="0"/>
              <a:t>Lower medical transcription costs.</a:t>
            </a:r>
          </a:p>
          <a:p>
            <a:r>
              <a:rPr lang="en-US" dirty="0"/>
              <a:t>Ease of use.</a:t>
            </a:r>
          </a:p>
          <a:p>
            <a:r>
              <a:rPr lang="en-US" dirty="0"/>
              <a:t>Data security and privacy.</a:t>
            </a:r>
          </a:p>
          <a:p>
            <a:endParaRPr lang="en-US" dirty="0"/>
          </a:p>
          <a:p>
            <a:endParaRPr lang="en-US" dirty="0"/>
          </a:p>
        </p:txBody>
      </p:sp>
      <p:pic>
        <p:nvPicPr>
          <p:cNvPr id="5" name="Picture 4">
            <a:extLst>
              <a:ext uri="{FF2B5EF4-FFF2-40B4-BE49-F238E27FC236}">
                <a16:creationId xmlns:a16="http://schemas.microsoft.com/office/drawing/2014/main" id="{BECAABA9-43A2-4B2F-ABC3-1B1F9B712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708" y="1146758"/>
            <a:ext cx="5086091" cy="5086091"/>
          </a:xfrm>
          <a:prstGeom prst="rect">
            <a:avLst/>
          </a:prstGeom>
        </p:spPr>
      </p:pic>
    </p:spTree>
    <p:extLst>
      <p:ext uri="{BB962C8B-B14F-4D97-AF65-F5344CB8AC3E}">
        <p14:creationId xmlns:p14="http://schemas.microsoft.com/office/powerpoint/2010/main" val="108947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5AB1-9253-4753-A85F-09198EAA187B}"/>
              </a:ext>
            </a:extLst>
          </p:cNvPr>
          <p:cNvSpPr>
            <a:spLocks noGrp="1"/>
          </p:cNvSpPr>
          <p:nvPr>
            <p:ph type="title"/>
          </p:nvPr>
        </p:nvSpPr>
        <p:spPr/>
        <p:txBody>
          <a:bodyPr/>
          <a:lstStyle/>
          <a:p>
            <a:r>
              <a:rPr lang="en-US" b="1" dirty="0"/>
              <a:t>How it works?</a:t>
            </a:r>
          </a:p>
        </p:txBody>
      </p:sp>
      <p:pic>
        <p:nvPicPr>
          <p:cNvPr id="9" name="Content Placeholder 8">
            <a:extLst>
              <a:ext uri="{FF2B5EF4-FFF2-40B4-BE49-F238E27FC236}">
                <a16:creationId xmlns:a16="http://schemas.microsoft.com/office/drawing/2014/main" id="{22369496-12A8-43CD-BDF4-96ADC0B56F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232" y="1913733"/>
            <a:ext cx="11727535" cy="36781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3ED80CC9-B7C8-4555-BD2B-BC9FE0E46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371" y="223781"/>
            <a:ext cx="1578429" cy="1578429"/>
          </a:xfrm>
          <a:prstGeom prst="rect">
            <a:avLst/>
          </a:prstGeom>
        </p:spPr>
      </p:pic>
    </p:spTree>
    <p:extLst>
      <p:ext uri="{BB962C8B-B14F-4D97-AF65-F5344CB8AC3E}">
        <p14:creationId xmlns:p14="http://schemas.microsoft.com/office/powerpoint/2010/main" val="1332285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DBEF-5F9C-42B2-ADCD-88F03041FE4D}"/>
              </a:ext>
            </a:extLst>
          </p:cNvPr>
          <p:cNvSpPr>
            <a:spLocks noGrp="1"/>
          </p:cNvSpPr>
          <p:nvPr>
            <p:ph type="title"/>
          </p:nvPr>
        </p:nvSpPr>
        <p:spPr/>
        <p:txBody>
          <a:bodyPr/>
          <a:lstStyle/>
          <a:p>
            <a:r>
              <a:rPr lang="en-US" b="1" dirty="0"/>
              <a:t>Use Cases:</a:t>
            </a:r>
          </a:p>
        </p:txBody>
      </p:sp>
      <p:pic>
        <p:nvPicPr>
          <p:cNvPr id="9" name="Picture 8">
            <a:extLst>
              <a:ext uri="{FF2B5EF4-FFF2-40B4-BE49-F238E27FC236}">
                <a16:creationId xmlns:a16="http://schemas.microsoft.com/office/drawing/2014/main" id="{ADEB7B80-A1C6-4F41-8702-1CD770A82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0889" y="102637"/>
            <a:ext cx="2212911" cy="2212911"/>
          </a:xfrm>
          <a:prstGeom prst="rect">
            <a:avLst/>
          </a:prstGeom>
        </p:spPr>
      </p:pic>
      <p:sp>
        <p:nvSpPr>
          <p:cNvPr id="3" name="Content Placeholder 2">
            <a:extLst>
              <a:ext uri="{FF2B5EF4-FFF2-40B4-BE49-F238E27FC236}">
                <a16:creationId xmlns:a16="http://schemas.microsoft.com/office/drawing/2014/main" id="{13A54C6E-EFC4-40F3-ACF2-D538F95D52AD}"/>
              </a:ext>
            </a:extLst>
          </p:cNvPr>
          <p:cNvSpPr>
            <a:spLocks noGrp="1"/>
          </p:cNvSpPr>
          <p:nvPr>
            <p:ph idx="1"/>
          </p:nvPr>
        </p:nvSpPr>
        <p:spPr>
          <a:xfrm>
            <a:off x="838200" y="1825625"/>
            <a:ext cx="10515600" cy="4351338"/>
          </a:xfrm>
        </p:spPr>
        <p:txBody>
          <a:bodyPr>
            <a:normAutofit fontScale="70000" lnSpcReduction="20000"/>
          </a:bodyPr>
          <a:lstStyle/>
          <a:p>
            <a:pPr marL="0" indent="0">
              <a:buNone/>
            </a:pPr>
            <a:r>
              <a:rPr lang="en-US" b="1" dirty="0"/>
              <a:t>Conversational voice scribes</a:t>
            </a:r>
          </a:p>
          <a:p>
            <a:pPr marL="0" indent="0">
              <a:buNone/>
            </a:pPr>
            <a:r>
              <a:rPr lang="en-US" dirty="0"/>
              <a:t>Healthcare and life science customers can build transcription applications that capture physician-patient conversations in real time, without disrupting the interaction. Transcripts can be processed using downstream text analytics to identify key entities like medication, dosage, strength, and frequency, before final entry into electronic health record (EHR) systems.</a:t>
            </a:r>
            <a:br>
              <a:rPr lang="en-US" dirty="0"/>
            </a:br>
            <a:endParaRPr lang="en-US" dirty="0"/>
          </a:p>
          <a:p>
            <a:pPr marL="0" indent="0">
              <a:buNone/>
            </a:pPr>
            <a:r>
              <a:rPr lang="en-US" b="1" dirty="0"/>
              <a:t>Medical dictation applications</a:t>
            </a:r>
          </a:p>
          <a:p>
            <a:pPr marL="0" indent="0">
              <a:buNone/>
            </a:pPr>
            <a:r>
              <a:rPr lang="en-US" dirty="0"/>
              <a:t>Use Amazon Transcribe Medical to build voice applications that enable physicians to dictate medical notes, helping to reduce the burden of clinical documentation so that they can focus on delivery quality patient care.</a:t>
            </a:r>
            <a:br>
              <a:rPr lang="en-US" dirty="0"/>
            </a:br>
            <a:endParaRPr lang="en-US" dirty="0"/>
          </a:p>
          <a:p>
            <a:pPr marL="0" indent="0">
              <a:buNone/>
            </a:pPr>
            <a:r>
              <a:rPr lang="en-US" b="1" dirty="0"/>
              <a:t>Drug safety monitoring</a:t>
            </a:r>
          </a:p>
          <a:p>
            <a:pPr marL="0" indent="0">
              <a:buNone/>
            </a:pPr>
            <a:r>
              <a:rPr lang="en-US" dirty="0"/>
              <a:t>Pharmaceutical companies can use Amazon Transcribe Medical to transcribe phone calls that report on drug safety and side effects. Customers can efficiently integrate with the service to deploy their pharmacovigilance solutions across large-scale contact centers.</a:t>
            </a:r>
          </a:p>
          <a:p>
            <a:endParaRPr lang="en-US" dirty="0"/>
          </a:p>
        </p:txBody>
      </p:sp>
    </p:spTree>
    <p:extLst>
      <p:ext uri="{BB962C8B-B14F-4D97-AF65-F5344CB8AC3E}">
        <p14:creationId xmlns:p14="http://schemas.microsoft.com/office/powerpoint/2010/main" val="1720714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235-70E8-439A-8216-97A99E490623}"/>
              </a:ext>
            </a:extLst>
          </p:cNvPr>
          <p:cNvSpPr>
            <a:spLocks noGrp="1"/>
          </p:cNvSpPr>
          <p:nvPr>
            <p:ph type="title"/>
          </p:nvPr>
        </p:nvSpPr>
        <p:spPr/>
        <p:txBody>
          <a:bodyPr/>
          <a:lstStyle/>
          <a:p>
            <a:r>
              <a:rPr lang="en-US" b="1" dirty="0"/>
              <a:t>Our Own Solution:</a:t>
            </a:r>
          </a:p>
        </p:txBody>
      </p:sp>
      <p:sp>
        <p:nvSpPr>
          <p:cNvPr id="3" name="Content Placeholder 2">
            <a:extLst>
              <a:ext uri="{FF2B5EF4-FFF2-40B4-BE49-F238E27FC236}">
                <a16:creationId xmlns:a16="http://schemas.microsoft.com/office/drawing/2014/main" id="{9BAD753E-B77B-4FD2-80B6-70590B7B3CA5}"/>
              </a:ext>
            </a:extLst>
          </p:cNvPr>
          <p:cNvSpPr>
            <a:spLocks noGrp="1"/>
          </p:cNvSpPr>
          <p:nvPr>
            <p:ph idx="1"/>
          </p:nvPr>
        </p:nvSpPr>
        <p:spPr/>
        <p:txBody>
          <a:bodyPr>
            <a:normAutofit fontScale="92500" lnSpcReduction="10000"/>
          </a:bodyPr>
          <a:lstStyle/>
          <a:p>
            <a:pPr fontAlgn="base"/>
            <a:r>
              <a:rPr lang="en-US" dirty="0"/>
              <a:t>For our solution, we need a person who has sound knowledge of what NLP is. To make our own system we need a full fledge product which may be costly but it will deliver the function that we want it to do. There will be no security issue as it will be the product only for our own benefit. But this can be scaled to introduce a new product in the market. We need to be better than those products mentioned above but accurate too. So, accuracy, security, medical terms knowledge, usability is the four main things we need to consider while making our own product. This may require a good microphone too. </a:t>
            </a:r>
            <a:endParaRPr lang="en-US" b="1" dirty="0"/>
          </a:p>
          <a:p>
            <a:pPr fontAlgn="base"/>
            <a:r>
              <a:rPr lang="en-US" dirty="0"/>
              <a:t>What I suggest, is to use one of those solution by contacting them and telling them what we need and contracts to use those products. We can use trial version of those products and check for accuracy and performance overall and do the cost analysis accordingly.</a:t>
            </a:r>
          </a:p>
        </p:txBody>
      </p:sp>
    </p:spTree>
    <p:extLst>
      <p:ext uri="{BB962C8B-B14F-4D97-AF65-F5344CB8AC3E}">
        <p14:creationId xmlns:p14="http://schemas.microsoft.com/office/powerpoint/2010/main" val="4219678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796D-442C-4A90-B8ED-7E40A3CBDEED}"/>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D16874A6-E60F-4DC0-A7D1-7F8C14CF78D7}"/>
              </a:ext>
            </a:extLst>
          </p:cNvPr>
          <p:cNvSpPr>
            <a:spLocks noGrp="1"/>
          </p:cNvSpPr>
          <p:nvPr>
            <p:ph idx="1"/>
          </p:nvPr>
        </p:nvSpPr>
        <p:spPr/>
        <p:txBody>
          <a:bodyPr>
            <a:normAutofit fontScale="92500" lnSpcReduction="20000"/>
          </a:bodyPr>
          <a:lstStyle/>
          <a:p>
            <a:r>
              <a:rPr lang="en-US" dirty="0"/>
              <a:t>Ambience technology has the potential to transform the patient-doctor encounter by providing real-time feedback, recommendations, and personalized care plans based on insights extracted from conversations</a:t>
            </a:r>
          </a:p>
          <a:p>
            <a:r>
              <a:rPr lang="en-US" dirty="0"/>
              <a:t>Our study found that Ambience technology has the potential to improve patient satisfaction, enhance the quality of care, and reduce medical errors</a:t>
            </a:r>
          </a:p>
          <a:p>
            <a:r>
              <a:rPr lang="en-US" dirty="0"/>
              <a:t>There are still some barriers and challenges to the implementation of this technology in clinical practice that need to be addressed in future research</a:t>
            </a:r>
          </a:p>
          <a:p>
            <a:r>
              <a:rPr lang="en-US" dirty="0"/>
              <a:t>The development and implementation of Ambience technology in patient-doctor encounters is an exciting and innovative approach that has the potential to transform healthcare delivery</a:t>
            </a:r>
          </a:p>
          <a:p>
            <a:r>
              <a:rPr lang="en-US" dirty="0"/>
              <a:t>With further research and development, Ambience technology can provide personalized and patient-centered care, improve healthcare outcomes, and enhance the overall patient experience</a:t>
            </a:r>
          </a:p>
          <a:p>
            <a:endParaRPr lang="en-US" dirty="0"/>
          </a:p>
        </p:txBody>
      </p:sp>
    </p:spTree>
    <p:extLst>
      <p:ext uri="{BB962C8B-B14F-4D97-AF65-F5344CB8AC3E}">
        <p14:creationId xmlns:p14="http://schemas.microsoft.com/office/powerpoint/2010/main" val="2689846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20327-FF2B-4AB7-85B2-F0D07ABFF19F}"/>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F98C0B92-B4CC-43A7-9D06-C71298835F0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49988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5D36-C000-456F-9E72-7BB4CDC1C8A0}"/>
              </a:ext>
            </a:extLst>
          </p:cNvPr>
          <p:cNvSpPr>
            <a:spLocks noGrp="1"/>
          </p:cNvSpPr>
          <p:nvPr>
            <p:ph type="title"/>
          </p:nvPr>
        </p:nvSpPr>
        <p:spPr>
          <a:xfrm>
            <a:off x="3995834" y="2100003"/>
            <a:ext cx="4200331" cy="2657994"/>
          </a:xfrm>
        </p:spPr>
        <p:txBody>
          <a:bodyPr>
            <a:normAutofit/>
          </a:bodyPr>
          <a:lstStyle/>
          <a:p>
            <a:r>
              <a:rPr lang="en-US" sz="7200" dirty="0"/>
              <a:t>Thank you </a:t>
            </a:r>
          </a:p>
        </p:txBody>
      </p:sp>
    </p:spTree>
    <p:extLst>
      <p:ext uri="{BB962C8B-B14F-4D97-AF65-F5344CB8AC3E}">
        <p14:creationId xmlns:p14="http://schemas.microsoft.com/office/powerpoint/2010/main" val="2709798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7255EA-49A8-4B8D-8470-C1B164819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179" y="1305054"/>
            <a:ext cx="10375641" cy="5187821"/>
          </a:xfrm>
          <a:prstGeom prst="rect">
            <a:avLst/>
          </a:prstGeom>
          <a:effectLst>
            <a:softEdge rad="127000"/>
          </a:effectLst>
        </p:spPr>
      </p:pic>
      <p:sp>
        <p:nvSpPr>
          <p:cNvPr id="2" name="Title 1">
            <a:extLst>
              <a:ext uri="{FF2B5EF4-FFF2-40B4-BE49-F238E27FC236}">
                <a16:creationId xmlns:a16="http://schemas.microsoft.com/office/drawing/2014/main" id="{C96DD33E-1372-47B9-8753-86962C38E5D1}"/>
              </a:ext>
            </a:extLst>
          </p:cNvPr>
          <p:cNvSpPr>
            <a:spLocks noGrp="1"/>
          </p:cNvSpPr>
          <p:nvPr>
            <p:ph type="title"/>
          </p:nvPr>
        </p:nvSpPr>
        <p:spPr/>
        <p:txBody>
          <a:bodyPr/>
          <a:lstStyle/>
          <a:p>
            <a:r>
              <a:rPr lang="en-US" b="1" dirty="0"/>
              <a:t>Introduction</a:t>
            </a:r>
          </a:p>
        </p:txBody>
      </p:sp>
      <p:sp>
        <p:nvSpPr>
          <p:cNvPr id="9" name="Speech Bubble: Rectangle with Corners Rounded 8">
            <a:extLst>
              <a:ext uri="{FF2B5EF4-FFF2-40B4-BE49-F238E27FC236}">
                <a16:creationId xmlns:a16="http://schemas.microsoft.com/office/drawing/2014/main" id="{58620234-0458-4EA3-8779-897133A1FD06}"/>
              </a:ext>
            </a:extLst>
          </p:cNvPr>
          <p:cNvSpPr/>
          <p:nvPr/>
        </p:nvSpPr>
        <p:spPr>
          <a:xfrm>
            <a:off x="5599163" y="1616953"/>
            <a:ext cx="4524620" cy="1812047"/>
          </a:xfrm>
          <a:prstGeom prst="wedgeRoundRectCallout">
            <a:avLst/>
          </a:prstGeom>
          <a:gradFill flip="none" rotWithShape="1">
            <a:gsLst>
              <a:gs pos="55000">
                <a:srgbClr val="72AAC6"/>
              </a:gs>
              <a:gs pos="100000">
                <a:srgbClr val="2C5B72"/>
              </a:gs>
              <a:gs pos="0">
                <a:schemeClr val="accent1">
                  <a:lumMod val="5000"/>
                  <a:lumOff val="95000"/>
                </a:schemeClr>
              </a:gs>
            </a:gsLst>
            <a:path path="circle">
              <a:fillToRect l="100000" t="100000"/>
            </a:path>
            <a:tileRect r="-100000" b="-10000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ahnschrift Condensed" panose="020B0502040204020203" pitchFamily="34" charset="0"/>
              </a:rPr>
              <a:t>Imagine if your next visit to the doctor was like having a conversation with a trusted friend, who knows everything about your health history, concerns and preferences. What if every word you said was recorded, transcribed and analyzed by a computer program, providing you with personalized insights and recommendations tailored just for you?</a:t>
            </a:r>
          </a:p>
          <a:p>
            <a:pPr algn="ctr"/>
            <a:endParaRPr lang="en-US" dirty="0"/>
          </a:p>
        </p:txBody>
      </p:sp>
      <p:sp>
        <p:nvSpPr>
          <p:cNvPr id="11" name="Speech Bubble: Rectangle with Corners Rounded 10">
            <a:extLst>
              <a:ext uri="{FF2B5EF4-FFF2-40B4-BE49-F238E27FC236}">
                <a16:creationId xmlns:a16="http://schemas.microsoft.com/office/drawing/2014/main" id="{FDAF7E6F-51DC-48DF-8465-7BB47D3E9A80}"/>
              </a:ext>
            </a:extLst>
          </p:cNvPr>
          <p:cNvSpPr/>
          <p:nvPr/>
        </p:nvSpPr>
        <p:spPr>
          <a:xfrm flipH="1">
            <a:off x="2068217" y="2358276"/>
            <a:ext cx="2730826" cy="982145"/>
          </a:xfrm>
          <a:prstGeom prst="wedgeRoundRectCallout">
            <a:avLst/>
          </a:prstGeom>
          <a:gradFill flip="none" rotWithShape="1">
            <a:gsLst>
              <a:gs pos="55000">
                <a:srgbClr val="72AAC6"/>
              </a:gs>
              <a:gs pos="100000">
                <a:srgbClr val="2C5B72"/>
              </a:gs>
              <a:gs pos="0">
                <a:schemeClr val="accent1">
                  <a:lumMod val="5000"/>
                  <a:lumOff val="95000"/>
                </a:schemeClr>
              </a:gs>
            </a:gsLst>
            <a:path path="circle">
              <a:fillToRect l="100000" t="100000"/>
            </a:path>
            <a:tileRect r="-100000" b="-10000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That’s a great idea. </a:t>
            </a:r>
          </a:p>
          <a:p>
            <a:pPr algn="ctr"/>
            <a:r>
              <a:rPr lang="en-US" sz="2400" b="1" dirty="0">
                <a:solidFill>
                  <a:schemeClr val="tx1"/>
                </a:solidFill>
              </a:rPr>
              <a:t>But how?</a:t>
            </a:r>
          </a:p>
        </p:txBody>
      </p:sp>
    </p:spTree>
    <p:extLst>
      <p:ext uri="{BB962C8B-B14F-4D97-AF65-F5344CB8AC3E}">
        <p14:creationId xmlns:p14="http://schemas.microsoft.com/office/powerpoint/2010/main" val="241129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78FF-3101-41D4-94D3-58C04BE6318C}"/>
              </a:ext>
            </a:extLst>
          </p:cNvPr>
          <p:cNvSpPr>
            <a:spLocks noGrp="1"/>
          </p:cNvSpPr>
          <p:nvPr>
            <p:ph type="title"/>
          </p:nvPr>
        </p:nvSpPr>
        <p:spPr/>
        <p:txBody>
          <a:bodyPr/>
          <a:lstStyle/>
          <a:p>
            <a:r>
              <a:rPr lang="en-US" b="1" dirty="0"/>
              <a:t>Background</a:t>
            </a:r>
          </a:p>
        </p:txBody>
      </p:sp>
      <p:sp>
        <p:nvSpPr>
          <p:cNvPr id="3" name="Content Placeholder 2">
            <a:extLst>
              <a:ext uri="{FF2B5EF4-FFF2-40B4-BE49-F238E27FC236}">
                <a16:creationId xmlns:a16="http://schemas.microsoft.com/office/drawing/2014/main" id="{EAF8D6E1-8728-4A5D-AD59-1D9593E033D0}"/>
              </a:ext>
            </a:extLst>
          </p:cNvPr>
          <p:cNvSpPr>
            <a:spLocks noGrp="1"/>
          </p:cNvSpPr>
          <p:nvPr>
            <p:ph idx="1"/>
          </p:nvPr>
        </p:nvSpPr>
        <p:spPr/>
        <p:txBody>
          <a:bodyPr numCol="2">
            <a:normAutofit fontScale="77500" lnSpcReduction="20000"/>
          </a:bodyPr>
          <a:lstStyle/>
          <a:p>
            <a:r>
              <a:rPr lang="en-US" dirty="0"/>
              <a:t>Healthcare delivery is determined by the interaction between healthcare providers and patients.</a:t>
            </a:r>
          </a:p>
          <a:p>
            <a:r>
              <a:rPr lang="en-US" dirty="0"/>
              <a:t>Patient-doctor encounter is crucial for diagnosis, treatment, and ongoing care.</a:t>
            </a:r>
          </a:p>
          <a:p>
            <a:r>
              <a:rPr lang="en-US" dirty="0"/>
              <a:t>Effective communication is essential for patient-centered care.</a:t>
            </a:r>
          </a:p>
          <a:p>
            <a:r>
              <a:rPr lang="en-US" dirty="0"/>
              <a:t>Time constraints and competing demands can limit the quality of the interaction.</a:t>
            </a:r>
          </a:p>
          <a:p>
            <a:r>
              <a:rPr lang="en-US" dirty="0"/>
              <a:t>Ambience technology uses speech recognition, AI/ML, and a database to extract valuable data from patient-doctor conversations.</a:t>
            </a:r>
          </a:p>
          <a:p>
            <a:endParaRPr lang="en-US" dirty="0"/>
          </a:p>
          <a:p>
            <a:r>
              <a:rPr lang="en-US" dirty="0"/>
              <a:t>Ambience technology has the potential to improve the patient-doctor encounter by providing real-time feedback, recommendations, and personalized care plans based on insights extracted from conversations.</a:t>
            </a:r>
          </a:p>
          <a:p>
            <a:r>
              <a:rPr lang="en-US" dirty="0"/>
              <a:t>The use of speech recognition and AI/ML in patient-doctor encounters is a relatively new and unexplored area of research</a:t>
            </a:r>
          </a:p>
          <a:p>
            <a:r>
              <a:rPr lang="en-US" dirty="0"/>
              <a:t>Investigating the effectiveness of Ambience technology is important to enhance the overall patient experience and improve the quality of healthcare delivery.</a:t>
            </a:r>
          </a:p>
          <a:p>
            <a:endParaRPr lang="en-US" dirty="0"/>
          </a:p>
        </p:txBody>
      </p:sp>
    </p:spTree>
    <p:extLst>
      <p:ext uri="{BB962C8B-B14F-4D97-AF65-F5344CB8AC3E}">
        <p14:creationId xmlns:p14="http://schemas.microsoft.com/office/powerpoint/2010/main" val="1946750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4CF1-5658-47BC-B4B1-D686A49EF8F3}"/>
              </a:ext>
            </a:extLst>
          </p:cNvPr>
          <p:cNvSpPr>
            <a:spLocks noGrp="1"/>
          </p:cNvSpPr>
          <p:nvPr>
            <p:ph type="title"/>
          </p:nvPr>
        </p:nvSpPr>
        <p:spPr/>
        <p:txBody>
          <a:bodyPr/>
          <a:lstStyle/>
          <a:p>
            <a:r>
              <a:rPr lang="en-US" b="1" dirty="0"/>
              <a:t>NLP (Natural Language Processing)</a:t>
            </a:r>
          </a:p>
        </p:txBody>
      </p:sp>
      <p:sp>
        <p:nvSpPr>
          <p:cNvPr id="8" name="Content Placeholder 7">
            <a:extLst>
              <a:ext uri="{FF2B5EF4-FFF2-40B4-BE49-F238E27FC236}">
                <a16:creationId xmlns:a16="http://schemas.microsoft.com/office/drawing/2014/main" id="{76A1B576-A672-4540-B78F-D65AE3B97F14}"/>
              </a:ext>
            </a:extLst>
          </p:cNvPr>
          <p:cNvSpPr>
            <a:spLocks noGrp="1"/>
          </p:cNvSpPr>
          <p:nvPr>
            <p:ph idx="1"/>
          </p:nvPr>
        </p:nvSpPr>
        <p:spPr>
          <a:xfrm>
            <a:off x="838200" y="1825625"/>
            <a:ext cx="5730551" cy="4351338"/>
          </a:xfrm>
        </p:spPr>
        <p:txBody>
          <a:bodyPr>
            <a:normAutofit lnSpcReduction="10000"/>
          </a:bodyPr>
          <a:lstStyle/>
          <a:p>
            <a:pPr marL="0" indent="0">
              <a:buNone/>
            </a:pPr>
            <a:r>
              <a:rPr lang="en-US" dirty="0"/>
              <a:t>NLP is about teaching computers to understand and use language like humans do. </a:t>
            </a:r>
          </a:p>
          <a:p>
            <a:pPr marL="0" indent="0">
              <a:buNone/>
            </a:pPr>
            <a:r>
              <a:rPr lang="en-US" dirty="0"/>
              <a:t>This can be used for a variety of applications, from chatbots and virtual assistants to language translation and sentiment analysis. With NLP, computers can process, analyze, and generate human language, making it possible for us to interact with them in a more natural way.</a:t>
            </a:r>
          </a:p>
        </p:txBody>
      </p:sp>
      <p:pic>
        <p:nvPicPr>
          <p:cNvPr id="12" name="Picture 11">
            <a:extLst>
              <a:ext uri="{FF2B5EF4-FFF2-40B4-BE49-F238E27FC236}">
                <a16:creationId xmlns:a16="http://schemas.microsoft.com/office/drawing/2014/main" id="{97F03AC2-EB3A-4996-8FA2-97E5CB6B0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82949">
            <a:off x="6870846" y="2386260"/>
            <a:ext cx="4845104" cy="32300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90414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4CF1-5658-47BC-B4B1-D686A49EF8F3}"/>
              </a:ext>
            </a:extLst>
          </p:cNvPr>
          <p:cNvSpPr>
            <a:spLocks noGrp="1"/>
          </p:cNvSpPr>
          <p:nvPr>
            <p:ph type="title"/>
          </p:nvPr>
        </p:nvSpPr>
        <p:spPr/>
        <p:txBody>
          <a:bodyPr/>
          <a:lstStyle/>
          <a:p>
            <a:r>
              <a:rPr lang="en-US" b="1" dirty="0"/>
              <a:t>NLP Process</a:t>
            </a:r>
          </a:p>
        </p:txBody>
      </p:sp>
      <p:graphicFrame>
        <p:nvGraphicFramePr>
          <p:cNvPr id="7" name="Content Placeholder 6">
            <a:extLst>
              <a:ext uri="{FF2B5EF4-FFF2-40B4-BE49-F238E27FC236}">
                <a16:creationId xmlns:a16="http://schemas.microsoft.com/office/drawing/2014/main" id="{6A05DECC-E884-43D1-9739-138EF8C1A4F9}"/>
              </a:ext>
            </a:extLst>
          </p:cNvPr>
          <p:cNvGraphicFramePr>
            <a:graphicFrameLocks noGrp="1"/>
          </p:cNvGraphicFramePr>
          <p:nvPr>
            <p:ph idx="1"/>
            <p:extLst>
              <p:ext uri="{D42A27DB-BD31-4B8C-83A1-F6EECF244321}">
                <p14:modId xmlns:p14="http://schemas.microsoft.com/office/powerpoint/2010/main" val="3480675227"/>
              </p:ext>
            </p:extLst>
          </p:nvPr>
        </p:nvGraphicFramePr>
        <p:xfrm>
          <a:off x="335901" y="1446245"/>
          <a:ext cx="11747241" cy="5046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9659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288213E5-AD06-4221-8597-672574657CDE}"/>
              </a:ext>
            </a:extLst>
          </p:cNvPr>
          <p:cNvGraphicFramePr/>
          <p:nvPr>
            <p:extLst>
              <p:ext uri="{D42A27DB-BD31-4B8C-83A1-F6EECF244321}">
                <p14:modId xmlns:p14="http://schemas.microsoft.com/office/powerpoint/2010/main" val="3079212930"/>
              </p:ext>
            </p:extLst>
          </p:nvPr>
        </p:nvGraphicFramePr>
        <p:xfrm>
          <a:off x="1663440" y="598391"/>
          <a:ext cx="8865118" cy="6064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a:extLst>
              <a:ext uri="{FF2B5EF4-FFF2-40B4-BE49-F238E27FC236}">
                <a16:creationId xmlns:a16="http://schemas.microsoft.com/office/drawing/2014/main" id="{1C35A3D2-CCC3-4016-8CFB-87F5F956F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7378" y="3163840"/>
            <a:ext cx="7937241" cy="1881955"/>
          </a:xfrm>
          <a:prstGeom prst="rect">
            <a:avLst/>
          </a:prstGeom>
        </p:spPr>
      </p:pic>
      <p:sp>
        <p:nvSpPr>
          <p:cNvPr id="2" name="Title 1">
            <a:extLst>
              <a:ext uri="{FF2B5EF4-FFF2-40B4-BE49-F238E27FC236}">
                <a16:creationId xmlns:a16="http://schemas.microsoft.com/office/drawing/2014/main" id="{14F7991A-3F0E-4652-9BE7-A3CBB53159C4}"/>
              </a:ext>
            </a:extLst>
          </p:cNvPr>
          <p:cNvSpPr>
            <a:spLocks noGrp="1"/>
          </p:cNvSpPr>
          <p:nvPr>
            <p:ph type="title"/>
          </p:nvPr>
        </p:nvSpPr>
        <p:spPr/>
        <p:txBody>
          <a:bodyPr/>
          <a:lstStyle/>
          <a:p>
            <a:r>
              <a:rPr lang="en-US" b="1" dirty="0"/>
              <a:t>Deep learning and Hidden Markov Method:</a:t>
            </a:r>
          </a:p>
        </p:txBody>
      </p:sp>
    </p:spTree>
    <p:extLst>
      <p:ext uri="{BB962C8B-B14F-4D97-AF65-F5344CB8AC3E}">
        <p14:creationId xmlns:p14="http://schemas.microsoft.com/office/powerpoint/2010/main" val="3295621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BA4C26-F4E4-4D78-BDE4-F3B18F23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058" y="1023874"/>
            <a:ext cx="5320942" cy="5320942"/>
          </a:xfrm>
          <a:prstGeom prst="rect">
            <a:avLst/>
          </a:prstGeom>
          <a:effectLst/>
        </p:spPr>
      </p:pic>
      <p:sp>
        <p:nvSpPr>
          <p:cNvPr id="2" name="Title 1">
            <a:extLst>
              <a:ext uri="{FF2B5EF4-FFF2-40B4-BE49-F238E27FC236}">
                <a16:creationId xmlns:a16="http://schemas.microsoft.com/office/drawing/2014/main" id="{A28C406B-29BC-43B0-98B4-82074C05D435}"/>
              </a:ext>
            </a:extLst>
          </p:cNvPr>
          <p:cNvSpPr>
            <a:spLocks noGrp="1"/>
          </p:cNvSpPr>
          <p:nvPr>
            <p:ph type="title"/>
          </p:nvPr>
        </p:nvSpPr>
        <p:spPr/>
        <p:txBody>
          <a:bodyPr/>
          <a:lstStyle/>
          <a:p>
            <a:r>
              <a:rPr lang="en-US" b="1" dirty="0"/>
              <a:t>Problem Statement</a:t>
            </a:r>
          </a:p>
        </p:txBody>
      </p:sp>
      <p:sp>
        <p:nvSpPr>
          <p:cNvPr id="3" name="Content Placeholder 2">
            <a:extLst>
              <a:ext uri="{FF2B5EF4-FFF2-40B4-BE49-F238E27FC236}">
                <a16:creationId xmlns:a16="http://schemas.microsoft.com/office/drawing/2014/main" id="{E5E8AC95-639F-4FB2-AE4E-009F21FD6098}"/>
              </a:ext>
            </a:extLst>
          </p:cNvPr>
          <p:cNvSpPr>
            <a:spLocks noGrp="1"/>
          </p:cNvSpPr>
          <p:nvPr>
            <p:ph idx="1"/>
          </p:nvPr>
        </p:nvSpPr>
        <p:spPr>
          <a:xfrm>
            <a:off x="688910" y="1846843"/>
            <a:ext cx="6595804" cy="4497973"/>
          </a:xfrm>
        </p:spPr>
        <p:txBody>
          <a:bodyPr>
            <a:normAutofit fontScale="92500"/>
          </a:bodyPr>
          <a:lstStyle/>
          <a:p>
            <a:pPr marL="0" indent="0">
              <a:buNone/>
            </a:pPr>
            <a:r>
              <a:rPr lang="en-US" dirty="0"/>
              <a:t>A gap EHR is that it does not support the flexibility to use technology of recording patient- doctor encounter to our EHR automatically using some technique (NLP, DL, ML, AI etc.). So, to enhance the patient care and healthy conversation it is necessary to adopt this solution which will not only increase efficiency of the conversation but the time of recording will also be minimized. This way doctor can access more patients which in term increases the productivity of the entire system (ROI). </a:t>
            </a:r>
          </a:p>
        </p:txBody>
      </p:sp>
    </p:spTree>
    <p:extLst>
      <p:ext uri="{BB962C8B-B14F-4D97-AF65-F5344CB8AC3E}">
        <p14:creationId xmlns:p14="http://schemas.microsoft.com/office/powerpoint/2010/main" val="357673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57A0-5D64-488E-89C8-DF12F55A728A}"/>
              </a:ext>
            </a:extLst>
          </p:cNvPr>
          <p:cNvSpPr>
            <a:spLocks noGrp="1"/>
          </p:cNvSpPr>
          <p:nvPr>
            <p:ph type="title"/>
          </p:nvPr>
        </p:nvSpPr>
        <p:spPr/>
        <p:txBody>
          <a:bodyPr/>
          <a:lstStyle/>
          <a:p>
            <a:r>
              <a:rPr lang="en-US" b="1" dirty="0"/>
              <a:t>Methodology</a:t>
            </a:r>
          </a:p>
        </p:txBody>
      </p:sp>
      <p:graphicFrame>
        <p:nvGraphicFramePr>
          <p:cNvPr id="4" name="Content Placeholder 3">
            <a:extLst>
              <a:ext uri="{FF2B5EF4-FFF2-40B4-BE49-F238E27FC236}">
                <a16:creationId xmlns:a16="http://schemas.microsoft.com/office/drawing/2014/main" id="{017BC580-CFC9-423F-A0B5-C22A0AF3FEB4}"/>
              </a:ext>
            </a:extLst>
          </p:cNvPr>
          <p:cNvGraphicFramePr>
            <a:graphicFrameLocks noGrp="1"/>
          </p:cNvGraphicFramePr>
          <p:nvPr>
            <p:ph idx="1"/>
            <p:extLst>
              <p:ext uri="{D42A27DB-BD31-4B8C-83A1-F6EECF244321}">
                <p14:modId xmlns:p14="http://schemas.microsoft.com/office/powerpoint/2010/main" val="3286000911"/>
              </p:ext>
            </p:extLst>
          </p:nvPr>
        </p:nvGraphicFramePr>
        <p:xfrm>
          <a:off x="287694" y="1690688"/>
          <a:ext cx="11279044"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0357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8E40-20AA-477B-9AB6-524644CD864D}"/>
              </a:ext>
            </a:extLst>
          </p:cNvPr>
          <p:cNvSpPr>
            <a:spLocks noGrp="1"/>
          </p:cNvSpPr>
          <p:nvPr>
            <p:ph type="title"/>
          </p:nvPr>
        </p:nvSpPr>
        <p:spPr/>
        <p:txBody>
          <a:bodyPr/>
          <a:lstStyle/>
          <a:p>
            <a:r>
              <a:rPr lang="en-US" b="1" dirty="0"/>
              <a:t>Potential Vendors:</a:t>
            </a:r>
          </a:p>
        </p:txBody>
      </p:sp>
      <p:graphicFrame>
        <p:nvGraphicFramePr>
          <p:cNvPr id="4" name="Content Placeholder 3">
            <a:extLst>
              <a:ext uri="{FF2B5EF4-FFF2-40B4-BE49-F238E27FC236}">
                <a16:creationId xmlns:a16="http://schemas.microsoft.com/office/drawing/2014/main" id="{A93BE6A8-5019-472A-B899-E3E710B94332}"/>
              </a:ext>
            </a:extLst>
          </p:cNvPr>
          <p:cNvGraphicFramePr>
            <a:graphicFrameLocks noGrp="1"/>
          </p:cNvGraphicFramePr>
          <p:nvPr>
            <p:ph idx="1"/>
            <p:extLst>
              <p:ext uri="{D42A27DB-BD31-4B8C-83A1-F6EECF244321}">
                <p14:modId xmlns:p14="http://schemas.microsoft.com/office/powerpoint/2010/main" val="1809778575"/>
              </p:ext>
            </p:extLst>
          </p:nvPr>
        </p:nvGraphicFramePr>
        <p:xfrm>
          <a:off x="680748" y="1364118"/>
          <a:ext cx="11150470" cy="5129527"/>
        </p:xfrm>
        <a:graphic>
          <a:graphicData uri="http://schemas.openxmlformats.org/drawingml/2006/table">
            <a:tbl>
              <a:tblPr firstRow="1" bandRow="1">
                <a:tableStyleId>{7DF18680-E054-41AD-8BC1-D1AEF772440D}</a:tableStyleId>
              </a:tblPr>
              <a:tblGrid>
                <a:gridCol w="2230094">
                  <a:extLst>
                    <a:ext uri="{9D8B030D-6E8A-4147-A177-3AD203B41FA5}">
                      <a16:colId xmlns:a16="http://schemas.microsoft.com/office/drawing/2014/main" val="2150214519"/>
                    </a:ext>
                  </a:extLst>
                </a:gridCol>
                <a:gridCol w="2230094">
                  <a:extLst>
                    <a:ext uri="{9D8B030D-6E8A-4147-A177-3AD203B41FA5}">
                      <a16:colId xmlns:a16="http://schemas.microsoft.com/office/drawing/2014/main" val="3257032891"/>
                    </a:ext>
                  </a:extLst>
                </a:gridCol>
                <a:gridCol w="2230094">
                  <a:extLst>
                    <a:ext uri="{9D8B030D-6E8A-4147-A177-3AD203B41FA5}">
                      <a16:colId xmlns:a16="http://schemas.microsoft.com/office/drawing/2014/main" val="540044930"/>
                    </a:ext>
                  </a:extLst>
                </a:gridCol>
                <a:gridCol w="2230094">
                  <a:extLst>
                    <a:ext uri="{9D8B030D-6E8A-4147-A177-3AD203B41FA5}">
                      <a16:colId xmlns:a16="http://schemas.microsoft.com/office/drawing/2014/main" val="3666162831"/>
                    </a:ext>
                  </a:extLst>
                </a:gridCol>
                <a:gridCol w="2230094">
                  <a:extLst>
                    <a:ext uri="{9D8B030D-6E8A-4147-A177-3AD203B41FA5}">
                      <a16:colId xmlns:a16="http://schemas.microsoft.com/office/drawing/2014/main" val="3739061491"/>
                    </a:ext>
                  </a:extLst>
                </a:gridCol>
              </a:tblGrid>
              <a:tr h="567658">
                <a:tc>
                  <a:txBody>
                    <a:bodyPr/>
                    <a:lstStyle/>
                    <a:p>
                      <a:pPr algn="ctr"/>
                      <a:r>
                        <a:rPr lang="en-US" sz="1500" dirty="0"/>
                        <a:t>Products</a:t>
                      </a:r>
                    </a:p>
                  </a:txBody>
                  <a:tcPr marL="76332" marR="76332" marT="38166" marB="38166" anchor="ctr"/>
                </a:tc>
                <a:tc>
                  <a:txBody>
                    <a:bodyPr/>
                    <a:lstStyle/>
                    <a:p>
                      <a:pPr algn="ctr"/>
                      <a:r>
                        <a:rPr lang="en-US" sz="1500" dirty="0"/>
                        <a:t>Security </a:t>
                      </a:r>
                    </a:p>
                  </a:txBody>
                  <a:tcPr marL="76332" marR="76332" marT="38166" marB="38166" anchor="ctr"/>
                </a:tc>
                <a:tc>
                  <a:txBody>
                    <a:bodyPr/>
                    <a:lstStyle/>
                    <a:p>
                      <a:pPr algn="ctr"/>
                      <a:r>
                        <a:rPr lang="en-US" sz="1500" dirty="0"/>
                        <a:t>Performance</a:t>
                      </a:r>
                    </a:p>
                  </a:txBody>
                  <a:tcPr marL="76332" marR="76332" marT="38166" marB="38166" anchor="ctr"/>
                </a:tc>
                <a:tc>
                  <a:txBody>
                    <a:bodyPr/>
                    <a:lstStyle/>
                    <a:p>
                      <a:pPr algn="ctr"/>
                      <a:r>
                        <a:rPr lang="en-US" sz="1500" dirty="0"/>
                        <a:t>Usability </a:t>
                      </a:r>
                    </a:p>
                  </a:txBody>
                  <a:tcPr marL="76332" marR="76332" marT="38166" marB="38166" anchor="ctr"/>
                </a:tc>
                <a:tc>
                  <a:txBody>
                    <a:bodyPr/>
                    <a:lstStyle/>
                    <a:p>
                      <a:pPr algn="ctr"/>
                      <a:r>
                        <a:rPr lang="en-US" sz="1500" dirty="0"/>
                        <a:t>Medical terms Knowledge</a:t>
                      </a:r>
                    </a:p>
                  </a:txBody>
                  <a:tcPr marL="76332" marR="76332" marT="38166" marB="38166" anchor="ctr"/>
                </a:tc>
                <a:extLst>
                  <a:ext uri="{0D108BD9-81ED-4DB2-BD59-A6C34878D82A}">
                    <a16:rowId xmlns:a16="http://schemas.microsoft.com/office/drawing/2014/main" val="557639747"/>
                  </a:ext>
                </a:extLst>
              </a:tr>
              <a:tr h="761363">
                <a:tc>
                  <a:txBody>
                    <a:bodyPr/>
                    <a:lstStyle/>
                    <a:p>
                      <a:pPr algn="l"/>
                      <a:r>
                        <a:rPr lang="en-US" sz="1500" dirty="0"/>
                        <a:t>Nuance DAX Ambient</a:t>
                      </a:r>
                    </a:p>
                  </a:txBody>
                  <a:tcPr marL="76332" marR="76332" marT="38166" marB="38166" anchor="ctr"/>
                </a:tc>
                <a:tc>
                  <a:txBody>
                    <a:bodyPr/>
                    <a:lstStyle/>
                    <a:p>
                      <a:pPr algn="ctr"/>
                      <a:r>
                        <a:rPr lang="en-US" sz="1500" kern="1200" dirty="0">
                          <a:effectLst/>
                        </a:rPr>
                        <a:t>HIPPA Compliance</a:t>
                      </a:r>
                      <a:endParaRPr lang="en-US" sz="1500" dirty="0"/>
                    </a:p>
                  </a:txBody>
                  <a:tcPr marL="76332" marR="76332" marT="38166" marB="38166" anchor="ctr"/>
                </a:tc>
                <a:tc>
                  <a:txBody>
                    <a:bodyPr/>
                    <a:lstStyle/>
                    <a:p>
                      <a:pPr algn="ctr"/>
                      <a:r>
                        <a:rPr lang="en-US" sz="1500" dirty="0"/>
                        <a:t>Real time</a:t>
                      </a:r>
                    </a:p>
                  </a:txBody>
                  <a:tcPr marL="76332" marR="76332" marT="38166" marB="38166" anchor="ctr"/>
                </a:tc>
                <a:tc>
                  <a:txBody>
                    <a:bodyPr/>
                    <a:lstStyle/>
                    <a:p>
                      <a:pPr algn="ctr"/>
                      <a:r>
                        <a:rPr lang="en-US" sz="1500" dirty="0"/>
                        <a:t>User-friendly</a:t>
                      </a:r>
                    </a:p>
                  </a:txBody>
                  <a:tcPr marL="76332" marR="76332" marT="38166" marB="38166" anchor="ctr"/>
                </a:tc>
                <a:tc>
                  <a:txBody>
                    <a:bodyPr/>
                    <a:lstStyle/>
                    <a:p>
                      <a:pPr algn="l"/>
                      <a:r>
                        <a:rPr lang="en-US" sz="1500" kern="1200" dirty="0"/>
                        <a:t>Don’t provide any suggestions related to the medical terms </a:t>
                      </a:r>
                      <a:endParaRPr lang="en-US" sz="1500" kern="1200" dirty="0">
                        <a:solidFill>
                          <a:schemeClr val="dk1"/>
                        </a:solidFill>
                        <a:latin typeface="+mn-lt"/>
                        <a:ea typeface="+mn-ea"/>
                        <a:cs typeface="+mn-cs"/>
                      </a:endParaRPr>
                    </a:p>
                  </a:txBody>
                  <a:tcPr marL="76332" marR="76332" marT="38166" marB="38166" anchor="ctr"/>
                </a:tc>
                <a:extLst>
                  <a:ext uri="{0D108BD9-81ED-4DB2-BD59-A6C34878D82A}">
                    <a16:rowId xmlns:a16="http://schemas.microsoft.com/office/drawing/2014/main" val="2751393936"/>
                  </a:ext>
                </a:extLst>
              </a:tr>
              <a:tr h="567658">
                <a:tc>
                  <a:txBody>
                    <a:bodyPr/>
                    <a:lstStyle/>
                    <a:p>
                      <a:pPr algn="l"/>
                      <a:r>
                        <a:rPr lang="en-US" sz="1500" dirty="0" err="1"/>
                        <a:t>Nvoq</a:t>
                      </a:r>
                      <a:r>
                        <a:rPr lang="en-US" sz="1500" dirty="0"/>
                        <a:t> Voice </a:t>
                      </a:r>
                      <a:r>
                        <a:rPr lang="en-US" sz="1500" dirty="0" err="1"/>
                        <a:t>Sayit</a:t>
                      </a:r>
                      <a:endParaRPr lang="en-US" sz="1500" dirty="0"/>
                    </a:p>
                  </a:txBody>
                  <a:tcPr marL="76332" marR="76332" marT="38166" marB="3816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effectLst/>
                        </a:rPr>
                        <a:t>HIPAA compliance</a:t>
                      </a:r>
                    </a:p>
                    <a:p>
                      <a:pPr algn="ctr"/>
                      <a:endParaRPr lang="en-US" sz="1500" dirty="0"/>
                    </a:p>
                  </a:txBody>
                  <a:tcPr marL="76332" marR="76332" marT="38166" marB="3816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Real time</a:t>
                      </a:r>
                    </a:p>
                    <a:p>
                      <a:pPr algn="ctr"/>
                      <a:endParaRPr lang="en-US" sz="1500" dirty="0"/>
                    </a:p>
                  </a:txBody>
                  <a:tcPr marL="76332" marR="76332" marT="38166" marB="3816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User-friendly</a:t>
                      </a:r>
                    </a:p>
                    <a:p>
                      <a:pPr algn="ctr"/>
                      <a:endParaRPr lang="en-US" sz="1500" dirty="0"/>
                    </a:p>
                  </a:txBody>
                  <a:tcPr marL="76332" marR="76332" marT="38166" marB="38166" anchor="ctr"/>
                </a:tc>
                <a:tc>
                  <a:txBody>
                    <a:bodyPr/>
                    <a:lstStyle/>
                    <a:p>
                      <a:pPr algn="ctr"/>
                      <a:r>
                        <a:rPr lang="en-US" sz="1500" dirty="0"/>
                        <a:t>-</a:t>
                      </a:r>
                    </a:p>
                  </a:txBody>
                  <a:tcPr marL="76332" marR="76332" marT="38166" marB="38166" anchor="ctr"/>
                </a:tc>
                <a:extLst>
                  <a:ext uri="{0D108BD9-81ED-4DB2-BD59-A6C34878D82A}">
                    <a16:rowId xmlns:a16="http://schemas.microsoft.com/office/drawing/2014/main" val="4133060836"/>
                  </a:ext>
                </a:extLst>
              </a:tr>
              <a:tr h="567658">
                <a:tc>
                  <a:txBody>
                    <a:bodyPr/>
                    <a:lstStyle/>
                    <a:p>
                      <a:pPr algn="l"/>
                      <a:r>
                        <a:rPr lang="en-US" sz="1500" dirty="0"/>
                        <a:t>Mobius Conveyor</a:t>
                      </a:r>
                    </a:p>
                  </a:txBody>
                  <a:tcPr marL="76332" marR="76332" marT="38166" marB="38166" anchor="ctr"/>
                </a:tc>
                <a:tc>
                  <a:txBody>
                    <a:bodyPr/>
                    <a:lstStyle/>
                    <a:p>
                      <a:pPr algn="ctr"/>
                      <a:r>
                        <a:rPr lang="en-US" sz="1500" kern="1200" dirty="0">
                          <a:effectLst/>
                        </a:rPr>
                        <a:t>HIPAA and HITECH</a:t>
                      </a:r>
                      <a:endParaRPr lang="en-US" sz="1500" dirty="0"/>
                    </a:p>
                  </a:txBody>
                  <a:tcPr marL="76332" marR="76332" marT="38166" marB="3816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Real time</a:t>
                      </a:r>
                    </a:p>
                    <a:p>
                      <a:pPr algn="ctr"/>
                      <a:endParaRPr lang="en-US" sz="1500" dirty="0"/>
                    </a:p>
                  </a:txBody>
                  <a:tcPr marL="76332" marR="76332" marT="38166" marB="3816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User-friendly</a:t>
                      </a:r>
                    </a:p>
                    <a:p>
                      <a:pPr algn="ctr"/>
                      <a:endParaRPr lang="en-US" sz="1500" dirty="0"/>
                    </a:p>
                  </a:txBody>
                  <a:tcPr marL="76332" marR="76332" marT="38166" marB="38166" anchor="ctr"/>
                </a:tc>
                <a:tc>
                  <a:txBody>
                    <a:bodyPr/>
                    <a:lstStyle/>
                    <a:p>
                      <a:pPr algn="ctr"/>
                      <a:r>
                        <a:rPr lang="en-US" sz="1500" dirty="0"/>
                        <a:t>-</a:t>
                      </a:r>
                    </a:p>
                  </a:txBody>
                  <a:tcPr marL="76332" marR="76332" marT="38166" marB="38166" anchor="ctr"/>
                </a:tc>
                <a:extLst>
                  <a:ext uri="{0D108BD9-81ED-4DB2-BD59-A6C34878D82A}">
                    <a16:rowId xmlns:a16="http://schemas.microsoft.com/office/drawing/2014/main" val="3912343479"/>
                  </a:ext>
                </a:extLst>
              </a:tr>
              <a:tr h="949735">
                <a:tc>
                  <a:txBody>
                    <a:bodyPr/>
                    <a:lstStyle/>
                    <a:p>
                      <a:pPr algn="l"/>
                      <a:r>
                        <a:rPr lang="en-US" sz="1500" dirty="0"/>
                        <a:t>Google Speech-to-text and AutoML</a:t>
                      </a:r>
                    </a:p>
                  </a:txBody>
                  <a:tcPr marL="76332" marR="76332" marT="38166" marB="38166" anchor="ctr"/>
                </a:tc>
                <a:tc>
                  <a:txBody>
                    <a:bodyPr/>
                    <a:lstStyle/>
                    <a:p>
                      <a:pPr algn="ctr"/>
                      <a:r>
                        <a:rPr lang="en-US" sz="1500" kern="1200" dirty="0">
                          <a:effectLst/>
                        </a:rPr>
                        <a:t>Not HIPPA Compliance but can be made to meet the requirement </a:t>
                      </a:r>
                      <a:endParaRPr lang="en-US" sz="1500" kern="1200" dirty="0">
                        <a:solidFill>
                          <a:schemeClr val="dk1"/>
                        </a:solidFill>
                        <a:effectLst/>
                        <a:latin typeface="+mn-lt"/>
                        <a:ea typeface="+mn-ea"/>
                        <a:cs typeface="+mn-cs"/>
                      </a:endParaRPr>
                    </a:p>
                  </a:txBody>
                  <a:tcPr marL="76332" marR="76332" marT="38166" marB="3816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Real time</a:t>
                      </a:r>
                    </a:p>
                    <a:p>
                      <a:pPr algn="ctr"/>
                      <a:endParaRPr lang="en-US" sz="1500" dirty="0"/>
                    </a:p>
                  </a:txBody>
                  <a:tcPr marL="76332" marR="76332" marT="38166" marB="38166" anchor="ctr"/>
                </a:tc>
                <a:tc>
                  <a:txBody>
                    <a:bodyPr/>
                    <a:lstStyle/>
                    <a:p>
                      <a:pPr algn="ctr"/>
                      <a:r>
                        <a:rPr lang="en-US" sz="1500" dirty="0"/>
                        <a:t>Training required</a:t>
                      </a:r>
                    </a:p>
                  </a:txBody>
                  <a:tcPr marL="76332" marR="76332" marT="38166" marB="38166" anchor="ctr"/>
                </a:tc>
                <a:tc>
                  <a:txBody>
                    <a:bodyPr/>
                    <a:lstStyle/>
                    <a:p>
                      <a:pPr marL="0" marR="0" algn="l" defTabSz="914400" rtl="0" eaLnBrk="1" fontAlgn="base" latinLnBrk="0" hangingPunct="1">
                        <a:spcBef>
                          <a:spcPts val="0"/>
                        </a:spcBef>
                      </a:pPr>
                      <a:r>
                        <a:rPr lang="en-US" sz="1500" kern="1200" dirty="0"/>
                        <a:t>We need to train and integrate the two products to make it work</a:t>
                      </a:r>
                      <a:endParaRPr lang="en-US" sz="15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2182851333"/>
                  </a:ext>
                </a:extLst>
              </a:tr>
              <a:tr h="1714686">
                <a:tc>
                  <a:txBody>
                    <a:bodyPr/>
                    <a:lstStyle/>
                    <a:p>
                      <a:pPr algn="l"/>
                      <a:r>
                        <a:rPr lang="en-US" sz="1500" dirty="0"/>
                        <a:t>IBM Watson Speech-to-text</a:t>
                      </a:r>
                    </a:p>
                  </a:txBody>
                  <a:tcPr marL="76332" marR="76332" marT="38166" marB="38166"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lang="en-US" sz="1500" kern="1200" dirty="0">
                        <a:effectLst/>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500" kern="1200" dirty="0">
                          <a:effectLst/>
                        </a:rPr>
                        <a:t>Not inherently HIPPA Compliance, can be made. IBM offers a HIPAA-ready configuration for Watson</a:t>
                      </a:r>
                    </a:p>
                    <a:p>
                      <a:pPr marL="0" marR="0" algn="ctr" fontAlgn="base">
                        <a:spcBef>
                          <a:spcPts val="0"/>
                        </a:spcBef>
                      </a:pPr>
                      <a:endParaRPr lang="en-US" sz="1000" b="1" dirty="0">
                        <a:effectLst/>
                        <a:latin typeface="Calibri" panose="020F0502020204030204" pitchFamily="34" charset="0"/>
                        <a:ea typeface="+mn-ea"/>
                        <a:cs typeface="Times New Roman" panose="02020603050405020304" pitchFamily="18" charset="0"/>
                      </a:endParaRPr>
                    </a:p>
                  </a:txBody>
                  <a:tcPr marL="57249" marR="57249"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Real time</a:t>
                      </a:r>
                    </a:p>
                    <a:p>
                      <a:pPr algn="ctr"/>
                      <a:endParaRPr lang="en-US" sz="1500" dirty="0"/>
                    </a:p>
                  </a:txBody>
                  <a:tcPr marL="76332" marR="76332" marT="38166" marB="3816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Training required</a:t>
                      </a:r>
                    </a:p>
                    <a:p>
                      <a:pPr algn="ctr"/>
                      <a:endParaRPr lang="en-US" sz="1500" dirty="0"/>
                    </a:p>
                  </a:txBody>
                  <a:tcPr marL="76332" marR="76332" marT="38166" marB="38166" anchor="ctr"/>
                </a:tc>
                <a:tc>
                  <a:txBody>
                    <a:bodyPr/>
                    <a:lstStyle/>
                    <a:p>
                      <a:pPr marL="0" marR="0" algn="l" defTabSz="914400" rtl="0" eaLnBrk="1" fontAlgn="base" latinLnBrk="0" hangingPunct="1">
                        <a:spcBef>
                          <a:spcPts val="0"/>
                        </a:spcBef>
                      </a:pPr>
                      <a:r>
                        <a:rPr lang="en-US" sz="1500" kern="1200" dirty="0"/>
                        <a:t>We need to train and integrate the two products to make it work</a:t>
                      </a:r>
                      <a:endParaRPr lang="en-US" sz="15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295994081"/>
                  </a:ext>
                </a:extLst>
              </a:tr>
            </a:tbl>
          </a:graphicData>
        </a:graphic>
      </p:graphicFrame>
    </p:spTree>
    <p:extLst>
      <p:ext uri="{BB962C8B-B14F-4D97-AF65-F5344CB8AC3E}">
        <p14:creationId xmlns:p14="http://schemas.microsoft.com/office/powerpoint/2010/main" val="3015092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1739</TotalTime>
  <Words>1342</Words>
  <Application>Microsoft Office PowerPoint</Application>
  <PresentationFormat>Widescreen</PresentationFormat>
  <Paragraphs>116</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Bahnschrift Condensed</vt:lpstr>
      <vt:lpstr>Calibri</vt:lpstr>
      <vt:lpstr>Calibri Light</vt:lpstr>
      <vt:lpstr>Times New Roman</vt:lpstr>
      <vt:lpstr>Wingdings</vt:lpstr>
      <vt:lpstr>Office Theme</vt:lpstr>
      <vt:lpstr>Ambience Technology  (Patient – Doctor Encounter)</vt:lpstr>
      <vt:lpstr>Introduction</vt:lpstr>
      <vt:lpstr>Background</vt:lpstr>
      <vt:lpstr>NLP (Natural Language Processing)</vt:lpstr>
      <vt:lpstr>NLP Process</vt:lpstr>
      <vt:lpstr>Deep learning and Hidden Markov Method:</vt:lpstr>
      <vt:lpstr>Problem Statement</vt:lpstr>
      <vt:lpstr>Methodology</vt:lpstr>
      <vt:lpstr>Potential Vendors:</vt:lpstr>
      <vt:lpstr>Best Model:</vt:lpstr>
      <vt:lpstr>Benefits </vt:lpstr>
      <vt:lpstr>How it works?</vt:lpstr>
      <vt:lpstr>Use Cases:</vt:lpstr>
      <vt:lpstr>Our Own Solution:</vt:lpstr>
      <vt:lpstr>Conclusion</vt:lpstr>
      <vt:lpstr>Acknowledgments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Ambience Technology  (Patient – Doctor Encounter)</dc:title>
  <dc:creator>Hamza Qaiser</dc:creator>
  <cp:lastModifiedBy>Hamza Qaiser</cp:lastModifiedBy>
  <cp:revision>33</cp:revision>
  <dcterms:created xsi:type="dcterms:W3CDTF">2023-02-15T09:15:23Z</dcterms:created>
  <dcterms:modified xsi:type="dcterms:W3CDTF">2023-02-16T14:14:53Z</dcterms:modified>
</cp:coreProperties>
</file>